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8" r:id="rId2"/>
    <p:sldId id="307" r:id="rId3"/>
    <p:sldId id="292" r:id="rId4"/>
    <p:sldId id="277" r:id="rId5"/>
    <p:sldId id="257" r:id="rId6"/>
    <p:sldId id="259" r:id="rId7"/>
    <p:sldId id="276" r:id="rId8"/>
    <p:sldId id="263" r:id="rId9"/>
    <p:sldId id="282" r:id="rId10"/>
    <p:sldId id="283" r:id="rId11"/>
    <p:sldId id="284" r:id="rId12"/>
    <p:sldId id="285" r:id="rId13"/>
    <p:sldId id="286" r:id="rId14"/>
    <p:sldId id="287" r:id="rId15"/>
    <p:sldId id="288" r:id="rId16"/>
    <p:sldId id="289" r:id="rId17"/>
    <p:sldId id="290" r:id="rId18"/>
    <p:sldId id="291" r:id="rId19"/>
    <p:sldId id="293" r:id="rId20"/>
    <p:sldId id="278" r:id="rId21"/>
    <p:sldId id="279" r:id="rId22"/>
    <p:sldId id="281" r:id="rId23"/>
    <p:sldId id="280" r:id="rId24"/>
    <p:sldId id="294" r:id="rId25"/>
    <p:sldId id="295" r:id="rId26"/>
    <p:sldId id="296" r:id="rId27"/>
    <p:sldId id="297" r:id="rId28"/>
    <p:sldId id="298" r:id="rId29"/>
    <p:sldId id="299" r:id="rId30"/>
    <p:sldId id="304" r:id="rId31"/>
    <p:sldId id="303" r:id="rId32"/>
    <p:sldId id="305" r:id="rId33"/>
    <p:sldId id="300" r:id="rId34"/>
    <p:sldId id="301" r:id="rId35"/>
    <p:sldId id="306" r:id="rId36"/>
    <p:sldId id="302" r:id="rId37"/>
    <p:sldId id="275" r:id="rId38"/>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33"/>
    <a:srgbClr val="FF6600"/>
    <a:srgbClr val="FF3399"/>
    <a:srgbClr val="0099FF"/>
    <a:srgbClr val="FFFF66"/>
    <a:srgbClr val="00FF00"/>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7A74BA-93CD-4C93-9628-A06F66131C03}" type="datetimeFigureOut">
              <a:rPr lang="en-AU" smtClean="0"/>
              <a:t>18/10/2022</a:t>
            </a:fld>
            <a:endParaRPr lang="en-AU"/>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AU"/>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AE0806-92BF-478D-97CC-953F80DFBB14}" type="slidenum">
              <a:rPr lang="en-AU" smtClean="0"/>
              <a:t>‹#›</a:t>
            </a:fld>
            <a:endParaRPr lang="en-AU"/>
          </a:p>
        </p:txBody>
      </p:sp>
    </p:spTree>
    <p:extLst>
      <p:ext uri="{BB962C8B-B14F-4D97-AF65-F5344CB8AC3E}">
        <p14:creationId xmlns:p14="http://schemas.microsoft.com/office/powerpoint/2010/main" val="992050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836BBCDB-6A75-4D57-8DC3-DFC96441D39D}" type="slidenum">
              <a:t>37</a:t>
            </a:fld>
            <a:endParaRPr lang="-" sz="1400" b="0" i="0" u="none" strike="noStrike" kern="1200" cap="none" spc="0" baseline="0">
              <a:solidFill>
                <a:srgbClr val="000000"/>
              </a:solidFill>
              <a:uFillTx/>
              <a:latin typeface="Times New Roman" pitchFamily="18"/>
              <a:ea typeface="Andale Sans UI" pitchFamily="2"/>
              <a:cs typeface="Tahoma" pitchFamily="2"/>
            </a:endParaRPr>
          </a:p>
        </p:txBody>
      </p:sp>
      <p:sp>
        <p:nvSpPr>
          <p:cNvPr id="3" name="Symbol zastępczy obrazu slajdu 1"/>
          <p:cNvSpPr>
            <a:spLocks noGrp="1" noRot="1" noChangeAspect="1"/>
          </p:cNvSpPr>
          <p:nvPr>
            <p:ph type="sldImg"/>
          </p:nvPr>
        </p:nvSpPr>
        <p:spPr>
          <a:xfrm>
            <a:off x="720725" y="900113"/>
            <a:ext cx="6118225" cy="3441700"/>
          </a:xfrm>
          <a:solidFill>
            <a:srgbClr val="99CCFF"/>
          </a:solidFill>
          <a:ln w="25402">
            <a:solidFill>
              <a:srgbClr val="000000"/>
            </a:solidFill>
            <a:prstDash val="solid"/>
          </a:ln>
        </p:spPr>
      </p:sp>
      <p:sp>
        <p:nvSpPr>
          <p:cNvPr id="4" name="Symbol zastępczy notatek 2"/>
          <p:cNvSpPr txBox="1">
            <a:spLocks noGrp="1"/>
          </p:cNvSpPr>
          <p:nvPr>
            <p:ph type="body" sz="quarter" idx="1"/>
          </p:nvPr>
        </p:nvSpPr>
        <p:spPr>
          <a:xfrm>
            <a:off x="719998" y="4679999"/>
            <a:ext cx="6119996" cy="5039999"/>
          </a:xfrm>
        </p:spPr>
        <p:txBody>
          <a:bodyPr/>
          <a:lstStyle/>
          <a:p>
            <a:endParaRPr lang="en-AU" dirty="0"/>
          </a:p>
        </p:txBody>
      </p:sp>
    </p:spTree>
    <p:extLst>
      <p:ext uri="{BB962C8B-B14F-4D97-AF65-F5344CB8AC3E}">
        <p14:creationId xmlns:p14="http://schemas.microsoft.com/office/powerpoint/2010/main" val="32062259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smtClean="0"/>
              <a:t>Kliknij, aby edytować styl</a:t>
            </a:r>
            <a:endParaRPr lang="en-AU"/>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AU"/>
          </a:p>
        </p:txBody>
      </p:sp>
      <p:sp>
        <p:nvSpPr>
          <p:cNvPr id="4" name="Symbol zastępczy daty 3"/>
          <p:cNvSpPr>
            <a:spLocks noGrp="1"/>
          </p:cNvSpPr>
          <p:nvPr>
            <p:ph type="dt" sz="half" idx="10"/>
          </p:nvPr>
        </p:nvSpPr>
        <p:spPr/>
        <p:txBody>
          <a:bodyPr/>
          <a:lstStyle/>
          <a:p>
            <a:fld id="{ADAEB25A-472E-4A23-9762-1DEA944F8214}" type="datetimeFigureOut">
              <a:rPr lang="en-AU" smtClean="0"/>
              <a:t>18/10/2022</a:t>
            </a:fld>
            <a:endParaRPr lang="en-AU"/>
          </a:p>
        </p:txBody>
      </p:sp>
      <p:sp>
        <p:nvSpPr>
          <p:cNvPr id="5" name="Symbol zastępczy stopki 4"/>
          <p:cNvSpPr>
            <a:spLocks noGrp="1"/>
          </p:cNvSpPr>
          <p:nvPr>
            <p:ph type="ftr" sz="quarter" idx="11"/>
          </p:nvPr>
        </p:nvSpPr>
        <p:spPr/>
        <p:txBody>
          <a:bodyPr/>
          <a:lstStyle/>
          <a:p>
            <a:endParaRPr lang="en-AU"/>
          </a:p>
        </p:txBody>
      </p:sp>
      <p:sp>
        <p:nvSpPr>
          <p:cNvPr id="6" name="Symbol zastępczy numeru slajdu 5"/>
          <p:cNvSpPr>
            <a:spLocks noGrp="1"/>
          </p:cNvSpPr>
          <p:nvPr>
            <p:ph type="sldNum" sz="quarter" idx="12"/>
          </p:nvPr>
        </p:nvSpPr>
        <p:spPr/>
        <p:txBody>
          <a:bodyPr/>
          <a:lstStyle/>
          <a:p>
            <a:fld id="{A5D56869-42F0-457E-B9CC-201AE6629E22}" type="slidenum">
              <a:rPr lang="en-AU" smtClean="0"/>
              <a:t>‹#›</a:t>
            </a:fld>
            <a:endParaRPr lang="en-AU"/>
          </a:p>
        </p:txBody>
      </p:sp>
    </p:spTree>
    <p:extLst>
      <p:ext uri="{BB962C8B-B14F-4D97-AF65-F5344CB8AC3E}">
        <p14:creationId xmlns:p14="http://schemas.microsoft.com/office/powerpoint/2010/main" val="1330840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AU"/>
          </a:p>
        </p:txBody>
      </p:sp>
      <p:sp>
        <p:nvSpPr>
          <p:cNvPr id="3" name="Symbol zastępczy tytułu pionowego 2"/>
          <p:cNvSpPr>
            <a:spLocks noGrp="1"/>
          </p:cNvSpPr>
          <p:nvPr>
            <p:ph type="body" orient="vert" idx="1"/>
          </p:nvPr>
        </p:nvSpPr>
        <p:spPr/>
        <p:txBody>
          <a:bodyPr vert="eaVert"/>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AU"/>
          </a:p>
        </p:txBody>
      </p:sp>
      <p:sp>
        <p:nvSpPr>
          <p:cNvPr id="4" name="Symbol zastępczy daty 3"/>
          <p:cNvSpPr>
            <a:spLocks noGrp="1"/>
          </p:cNvSpPr>
          <p:nvPr>
            <p:ph type="dt" sz="half" idx="10"/>
          </p:nvPr>
        </p:nvSpPr>
        <p:spPr/>
        <p:txBody>
          <a:bodyPr/>
          <a:lstStyle/>
          <a:p>
            <a:fld id="{ADAEB25A-472E-4A23-9762-1DEA944F8214}" type="datetimeFigureOut">
              <a:rPr lang="en-AU" smtClean="0"/>
              <a:t>18/10/2022</a:t>
            </a:fld>
            <a:endParaRPr lang="en-AU"/>
          </a:p>
        </p:txBody>
      </p:sp>
      <p:sp>
        <p:nvSpPr>
          <p:cNvPr id="5" name="Symbol zastępczy stopki 4"/>
          <p:cNvSpPr>
            <a:spLocks noGrp="1"/>
          </p:cNvSpPr>
          <p:nvPr>
            <p:ph type="ftr" sz="quarter" idx="11"/>
          </p:nvPr>
        </p:nvSpPr>
        <p:spPr/>
        <p:txBody>
          <a:bodyPr/>
          <a:lstStyle/>
          <a:p>
            <a:endParaRPr lang="en-AU"/>
          </a:p>
        </p:txBody>
      </p:sp>
      <p:sp>
        <p:nvSpPr>
          <p:cNvPr id="6" name="Symbol zastępczy numeru slajdu 5"/>
          <p:cNvSpPr>
            <a:spLocks noGrp="1"/>
          </p:cNvSpPr>
          <p:nvPr>
            <p:ph type="sldNum" sz="quarter" idx="12"/>
          </p:nvPr>
        </p:nvSpPr>
        <p:spPr/>
        <p:txBody>
          <a:bodyPr/>
          <a:lstStyle/>
          <a:p>
            <a:fld id="{A5D56869-42F0-457E-B9CC-201AE6629E22}" type="slidenum">
              <a:rPr lang="en-AU" smtClean="0"/>
              <a:t>‹#›</a:t>
            </a:fld>
            <a:endParaRPr lang="en-AU"/>
          </a:p>
        </p:txBody>
      </p:sp>
    </p:spTree>
    <p:extLst>
      <p:ext uri="{BB962C8B-B14F-4D97-AF65-F5344CB8AC3E}">
        <p14:creationId xmlns:p14="http://schemas.microsoft.com/office/powerpoint/2010/main" val="3779089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smtClean="0"/>
              <a:t>Kliknij, aby edytować styl</a:t>
            </a:r>
            <a:endParaRPr lang="en-AU"/>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AU"/>
          </a:p>
        </p:txBody>
      </p:sp>
      <p:sp>
        <p:nvSpPr>
          <p:cNvPr id="4" name="Symbol zastępczy daty 3"/>
          <p:cNvSpPr>
            <a:spLocks noGrp="1"/>
          </p:cNvSpPr>
          <p:nvPr>
            <p:ph type="dt" sz="half" idx="10"/>
          </p:nvPr>
        </p:nvSpPr>
        <p:spPr/>
        <p:txBody>
          <a:bodyPr/>
          <a:lstStyle/>
          <a:p>
            <a:fld id="{ADAEB25A-472E-4A23-9762-1DEA944F8214}" type="datetimeFigureOut">
              <a:rPr lang="en-AU" smtClean="0"/>
              <a:t>18/10/2022</a:t>
            </a:fld>
            <a:endParaRPr lang="en-AU"/>
          </a:p>
        </p:txBody>
      </p:sp>
      <p:sp>
        <p:nvSpPr>
          <p:cNvPr id="5" name="Symbol zastępczy stopki 4"/>
          <p:cNvSpPr>
            <a:spLocks noGrp="1"/>
          </p:cNvSpPr>
          <p:nvPr>
            <p:ph type="ftr" sz="quarter" idx="11"/>
          </p:nvPr>
        </p:nvSpPr>
        <p:spPr/>
        <p:txBody>
          <a:bodyPr/>
          <a:lstStyle/>
          <a:p>
            <a:endParaRPr lang="en-AU"/>
          </a:p>
        </p:txBody>
      </p:sp>
      <p:sp>
        <p:nvSpPr>
          <p:cNvPr id="6" name="Symbol zastępczy numeru slajdu 5"/>
          <p:cNvSpPr>
            <a:spLocks noGrp="1"/>
          </p:cNvSpPr>
          <p:nvPr>
            <p:ph type="sldNum" sz="quarter" idx="12"/>
          </p:nvPr>
        </p:nvSpPr>
        <p:spPr/>
        <p:txBody>
          <a:bodyPr/>
          <a:lstStyle/>
          <a:p>
            <a:fld id="{A5D56869-42F0-457E-B9CC-201AE6629E22}" type="slidenum">
              <a:rPr lang="en-AU" smtClean="0"/>
              <a:t>‹#›</a:t>
            </a:fld>
            <a:endParaRPr lang="en-AU"/>
          </a:p>
        </p:txBody>
      </p:sp>
    </p:spTree>
    <p:extLst>
      <p:ext uri="{BB962C8B-B14F-4D97-AF65-F5344CB8AC3E}">
        <p14:creationId xmlns:p14="http://schemas.microsoft.com/office/powerpoint/2010/main" val="1232665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AU"/>
          </a:p>
        </p:txBody>
      </p:sp>
      <p:sp>
        <p:nvSpPr>
          <p:cNvPr id="3" name="Symbol zastępczy zawartości 2"/>
          <p:cNvSpPr>
            <a:spLocks noGrp="1"/>
          </p:cNvSpPr>
          <p:nvPr>
            <p:ph idx="1"/>
          </p:nvPr>
        </p:nvSpPr>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AU"/>
          </a:p>
        </p:txBody>
      </p:sp>
      <p:sp>
        <p:nvSpPr>
          <p:cNvPr id="4" name="Symbol zastępczy daty 3"/>
          <p:cNvSpPr>
            <a:spLocks noGrp="1"/>
          </p:cNvSpPr>
          <p:nvPr>
            <p:ph type="dt" sz="half" idx="10"/>
          </p:nvPr>
        </p:nvSpPr>
        <p:spPr/>
        <p:txBody>
          <a:bodyPr/>
          <a:lstStyle/>
          <a:p>
            <a:fld id="{ADAEB25A-472E-4A23-9762-1DEA944F8214}" type="datetimeFigureOut">
              <a:rPr lang="en-AU" smtClean="0"/>
              <a:t>18/10/2022</a:t>
            </a:fld>
            <a:endParaRPr lang="en-AU"/>
          </a:p>
        </p:txBody>
      </p:sp>
      <p:sp>
        <p:nvSpPr>
          <p:cNvPr id="5" name="Symbol zastępczy stopki 4"/>
          <p:cNvSpPr>
            <a:spLocks noGrp="1"/>
          </p:cNvSpPr>
          <p:nvPr>
            <p:ph type="ftr" sz="quarter" idx="11"/>
          </p:nvPr>
        </p:nvSpPr>
        <p:spPr/>
        <p:txBody>
          <a:bodyPr/>
          <a:lstStyle/>
          <a:p>
            <a:endParaRPr lang="en-AU"/>
          </a:p>
        </p:txBody>
      </p:sp>
      <p:sp>
        <p:nvSpPr>
          <p:cNvPr id="6" name="Symbol zastępczy numeru slajdu 5"/>
          <p:cNvSpPr>
            <a:spLocks noGrp="1"/>
          </p:cNvSpPr>
          <p:nvPr>
            <p:ph type="sldNum" sz="quarter" idx="12"/>
          </p:nvPr>
        </p:nvSpPr>
        <p:spPr/>
        <p:txBody>
          <a:bodyPr/>
          <a:lstStyle/>
          <a:p>
            <a:fld id="{A5D56869-42F0-457E-B9CC-201AE6629E22}" type="slidenum">
              <a:rPr lang="en-AU" smtClean="0"/>
              <a:t>‹#›</a:t>
            </a:fld>
            <a:endParaRPr lang="en-AU"/>
          </a:p>
        </p:txBody>
      </p:sp>
    </p:spTree>
    <p:extLst>
      <p:ext uri="{BB962C8B-B14F-4D97-AF65-F5344CB8AC3E}">
        <p14:creationId xmlns:p14="http://schemas.microsoft.com/office/powerpoint/2010/main" val="3419606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smtClean="0"/>
              <a:t>Kliknij, aby edytować styl</a:t>
            </a:r>
            <a:endParaRPr lang="en-AU"/>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Edytuj style wzorca tekstu</a:t>
            </a:r>
          </a:p>
        </p:txBody>
      </p:sp>
      <p:sp>
        <p:nvSpPr>
          <p:cNvPr id="4" name="Symbol zastępczy daty 3"/>
          <p:cNvSpPr>
            <a:spLocks noGrp="1"/>
          </p:cNvSpPr>
          <p:nvPr>
            <p:ph type="dt" sz="half" idx="10"/>
          </p:nvPr>
        </p:nvSpPr>
        <p:spPr/>
        <p:txBody>
          <a:bodyPr/>
          <a:lstStyle/>
          <a:p>
            <a:fld id="{ADAEB25A-472E-4A23-9762-1DEA944F8214}" type="datetimeFigureOut">
              <a:rPr lang="en-AU" smtClean="0"/>
              <a:t>18/10/2022</a:t>
            </a:fld>
            <a:endParaRPr lang="en-AU"/>
          </a:p>
        </p:txBody>
      </p:sp>
      <p:sp>
        <p:nvSpPr>
          <p:cNvPr id="5" name="Symbol zastępczy stopki 4"/>
          <p:cNvSpPr>
            <a:spLocks noGrp="1"/>
          </p:cNvSpPr>
          <p:nvPr>
            <p:ph type="ftr" sz="quarter" idx="11"/>
          </p:nvPr>
        </p:nvSpPr>
        <p:spPr/>
        <p:txBody>
          <a:bodyPr/>
          <a:lstStyle/>
          <a:p>
            <a:endParaRPr lang="en-AU"/>
          </a:p>
        </p:txBody>
      </p:sp>
      <p:sp>
        <p:nvSpPr>
          <p:cNvPr id="6" name="Symbol zastępczy numeru slajdu 5"/>
          <p:cNvSpPr>
            <a:spLocks noGrp="1"/>
          </p:cNvSpPr>
          <p:nvPr>
            <p:ph type="sldNum" sz="quarter" idx="12"/>
          </p:nvPr>
        </p:nvSpPr>
        <p:spPr/>
        <p:txBody>
          <a:bodyPr/>
          <a:lstStyle/>
          <a:p>
            <a:fld id="{A5D56869-42F0-457E-B9CC-201AE6629E22}" type="slidenum">
              <a:rPr lang="en-AU" smtClean="0"/>
              <a:t>‹#›</a:t>
            </a:fld>
            <a:endParaRPr lang="en-AU"/>
          </a:p>
        </p:txBody>
      </p:sp>
    </p:spTree>
    <p:extLst>
      <p:ext uri="{BB962C8B-B14F-4D97-AF65-F5344CB8AC3E}">
        <p14:creationId xmlns:p14="http://schemas.microsoft.com/office/powerpoint/2010/main" val="447541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AU"/>
          </a:p>
        </p:txBody>
      </p:sp>
      <p:sp>
        <p:nvSpPr>
          <p:cNvPr id="3" name="Symbol zastępczy zawartości 2"/>
          <p:cNvSpPr>
            <a:spLocks noGrp="1"/>
          </p:cNvSpPr>
          <p:nvPr>
            <p:ph sz="half" idx="1"/>
          </p:nvPr>
        </p:nvSpPr>
        <p:spPr>
          <a:xfrm>
            <a:off x="838200" y="1825625"/>
            <a:ext cx="5181600" cy="4351338"/>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AU"/>
          </a:p>
        </p:txBody>
      </p:sp>
      <p:sp>
        <p:nvSpPr>
          <p:cNvPr id="4" name="Symbol zastępczy zawartości 3"/>
          <p:cNvSpPr>
            <a:spLocks noGrp="1"/>
          </p:cNvSpPr>
          <p:nvPr>
            <p:ph sz="half" idx="2"/>
          </p:nvPr>
        </p:nvSpPr>
        <p:spPr>
          <a:xfrm>
            <a:off x="6172200" y="1825625"/>
            <a:ext cx="5181600" cy="4351338"/>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AU"/>
          </a:p>
        </p:txBody>
      </p:sp>
      <p:sp>
        <p:nvSpPr>
          <p:cNvPr id="5" name="Symbol zastępczy daty 4"/>
          <p:cNvSpPr>
            <a:spLocks noGrp="1"/>
          </p:cNvSpPr>
          <p:nvPr>
            <p:ph type="dt" sz="half" idx="10"/>
          </p:nvPr>
        </p:nvSpPr>
        <p:spPr/>
        <p:txBody>
          <a:bodyPr/>
          <a:lstStyle/>
          <a:p>
            <a:fld id="{ADAEB25A-472E-4A23-9762-1DEA944F8214}" type="datetimeFigureOut">
              <a:rPr lang="en-AU" smtClean="0"/>
              <a:t>18/10/2022</a:t>
            </a:fld>
            <a:endParaRPr lang="en-AU"/>
          </a:p>
        </p:txBody>
      </p:sp>
      <p:sp>
        <p:nvSpPr>
          <p:cNvPr id="6" name="Symbol zastępczy stopki 5"/>
          <p:cNvSpPr>
            <a:spLocks noGrp="1"/>
          </p:cNvSpPr>
          <p:nvPr>
            <p:ph type="ftr" sz="quarter" idx="11"/>
          </p:nvPr>
        </p:nvSpPr>
        <p:spPr/>
        <p:txBody>
          <a:bodyPr/>
          <a:lstStyle/>
          <a:p>
            <a:endParaRPr lang="en-AU"/>
          </a:p>
        </p:txBody>
      </p:sp>
      <p:sp>
        <p:nvSpPr>
          <p:cNvPr id="7" name="Symbol zastępczy numeru slajdu 6"/>
          <p:cNvSpPr>
            <a:spLocks noGrp="1"/>
          </p:cNvSpPr>
          <p:nvPr>
            <p:ph type="sldNum" sz="quarter" idx="12"/>
          </p:nvPr>
        </p:nvSpPr>
        <p:spPr/>
        <p:txBody>
          <a:bodyPr/>
          <a:lstStyle/>
          <a:p>
            <a:fld id="{A5D56869-42F0-457E-B9CC-201AE6629E22}" type="slidenum">
              <a:rPr lang="en-AU" smtClean="0"/>
              <a:t>‹#›</a:t>
            </a:fld>
            <a:endParaRPr lang="en-AU"/>
          </a:p>
        </p:txBody>
      </p:sp>
    </p:spTree>
    <p:extLst>
      <p:ext uri="{BB962C8B-B14F-4D97-AF65-F5344CB8AC3E}">
        <p14:creationId xmlns:p14="http://schemas.microsoft.com/office/powerpoint/2010/main" val="2220713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smtClean="0"/>
              <a:t>Kliknij, aby edytować styl</a:t>
            </a:r>
            <a:endParaRPr lang="en-AU"/>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Edytuj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AU"/>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Edytuj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AU"/>
          </a:p>
        </p:txBody>
      </p:sp>
      <p:sp>
        <p:nvSpPr>
          <p:cNvPr id="7" name="Symbol zastępczy daty 6"/>
          <p:cNvSpPr>
            <a:spLocks noGrp="1"/>
          </p:cNvSpPr>
          <p:nvPr>
            <p:ph type="dt" sz="half" idx="10"/>
          </p:nvPr>
        </p:nvSpPr>
        <p:spPr/>
        <p:txBody>
          <a:bodyPr/>
          <a:lstStyle/>
          <a:p>
            <a:fld id="{ADAEB25A-472E-4A23-9762-1DEA944F8214}" type="datetimeFigureOut">
              <a:rPr lang="en-AU" smtClean="0"/>
              <a:t>18/10/2022</a:t>
            </a:fld>
            <a:endParaRPr lang="en-AU"/>
          </a:p>
        </p:txBody>
      </p:sp>
      <p:sp>
        <p:nvSpPr>
          <p:cNvPr id="8" name="Symbol zastępczy stopki 7"/>
          <p:cNvSpPr>
            <a:spLocks noGrp="1"/>
          </p:cNvSpPr>
          <p:nvPr>
            <p:ph type="ftr" sz="quarter" idx="11"/>
          </p:nvPr>
        </p:nvSpPr>
        <p:spPr/>
        <p:txBody>
          <a:bodyPr/>
          <a:lstStyle/>
          <a:p>
            <a:endParaRPr lang="en-AU"/>
          </a:p>
        </p:txBody>
      </p:sp>
      <p:sp>
        <p:nvSpPr>
          <p:cNvPr id="9" name="Symbol zastępczy numeru slajdu 8"/>
          <p:cNvSpPr>
            <a:spLocks noGrp="1"/>
          </p:cNvSpPr>
          <p:nvPr>
            <p:ph type="sldNum" sz="quarter" idx="12"/>
          </p:nvPr>
        </p:nvSpPr>
        <p:spPr/>
        <p:txBody>
          <a:bodyPr/>
          <a:lstStyle/>
          <a:p>
            <a:fld id="{A5D56869-42F0-457E-B9CC-201AE6629E22}" type="slidenum">
              <a:rPr lang="en-AU" smtClean="0"/>
              <a:t>‹#›</a:t>
            </a:fld>
            <a:endParaRPr lang="en-AU"/>
          </a:p>
        </p:txBody>
      </p:sp>
    </p:spTree>
    <p:extLst>
      <p:ext uri="{BB962C8B-B14F-4D97-AF65-F5344CB8AC3E}">
        <p14:creationId xmlns:p14="http://schemas.microsoft.com/office/powerpoint/2010/main" val="855933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en-AU"/>
          </a:p>
        </p:txBody>
      </p:sp>
      <p:sp>
        <p:nvSpPr>
          <p:cNvPr id="3" name="Symbol zastępczy daty 2"/>
          <p:cNvSpPr>
            <a:spLocks noGrp="1"/>
          </p:cNvSpPr>
          <p:nvPr>
            <p:ph type="dt" sz="half" idx="10"/>
          </p:nvPr>
        </p:nvSpPr>
        <p:spPr/>
        <p:txBody>
          <a:bodyPr/>
          <a:lstStyle/>
          <a:p>
            <a:fld id="{ADAEB25A-472E-4A23-9762-1DEA944F8214}" type="datetimeFigureOut">
              <a:rPr lang="en-AU" smtClean="0"/>
              <a:t>18/10/2022</a:t>
            </a:fld>
            <a:endParaRPr lang="en-AU"/>
          </a:p>
        </p:txBody>
      </p:sp>
      <p:sp>
        <p:nvSpPr>
          <p:cNvPr id="4" name="Symbol zastępczy stopki 3"/>
          <p:cNvSpPr>
            <a:spLocks noGrp="1"/>
          </p:cNvSpPr>
          <p:nvPr>
            <p:ph type="ftr" sz="quarter" idx="11"/>
          </p:nvPr>
        </p:nvSpPr>
        <p:spPr/>
        <p:txBody>
          <a:bodyPr/>
          <a:lstStyle/>
          <a:p>
            <a:endParaRPr lang="en-AU"/>
          </a:p>
        </p:txBody>
      </p:sp>
      <p:sp>
        <p:nvSpPr>
          <p:cNvPr id="5" name="Symbol zastępczy numeru slajdu 4"/>
          <p:cNvSpPr>
            <a:spLocks noGrp="1"/>
          </p:cNvSpPr>
          <p:nvPr>
            <p:ph type="sldNum" sz="quarter" idx="12"/>
          </p:nvPr>
        </p:nvSpPr>
        <p:spPr/>
        <p:txBody>
          <a:bodyPr/>
          <a:lstStyle/>
          <a:p>
            <a:fld id="{A5D56869-42F0-457E-B9CC-201AE6629E22}" type="slidenum">
              <a:rPr lang="en-AU" smtClean="0"/>
              <a:t>‹#›</a:t>
            </a:fld>
            <a:endParaRPr lang="en-AU"/>
          </a:p>
        </p:txBody>
      </p:sp>
    </p:spTree>
    <p:extLst>
      <p:ext uri="{BB962C8B-B14F-4D97-AF65-F5344CB8AC3E}">
        <p14:creationId xmlns:p14="http://schemas.microsoft.com/office/powerpoint/2010/main" val="173537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ADAEB25A-472E-4A23-9762-1DEA944F8214}" type="datetimeFigureOut">
              <a:rPr lang="en-AU" smtClean="0"/>
              <a:t>18/10/2022</a:t>
            </a:fld>
            <a:endParaRPr lang="en-AU"/>
          </a:p>
        </p:txBody>
      </p:sp>
      <p:sp>
        <p:nvSpPr>
          <p:cNvPr id="3" name="Symbol zastępczy stopki 2"/>
          <p:cNvSpPr>
            <a:spLocks noGrp="1"/>
          </p:cNvSpPr>
          <p:nvPr>
            <p:ph type="ftr" sz="quarter" idx="11"/>
          </p:nvPr>
        </p:nvSpPr>
        <p:spPr/>
        <p:txBody>
          <a:bodyPr/>
          <a:lstStyle/>
          <a:p>
            <a:endParaRPr lang="en-AU"/>
          </a:p>
        </p:txBody>
      </p:sp>
      <p:sp>
        <p:nvSpPr>
          <p:cNvPr id="4" name="Symbol zastępczy numeru slajdu 3"/>
          <p:cNvSpPr>
            <a:spLocks noGrp="1"/>
          </p:cNvSpPr>
          <p:nvPr>
            <p:ph type="sldNum" sz="quarter" idx="12"/>
          </p:nvPr>
        </p:nvSpPr>
        <p:spPr/>
        <p:txBody>
          <a:bodyPr/>
          <a:lstStyle/>
          <a:p>
            <a:fld id="{A5D56869-42F0-457E-B9CC-201AE6629E22}" type="slidenum">
              <a:rPr lang="en-AU" smtClean="0"/>
              <a:t>‹#›</a:t>
            </a:fld>
            <a:endParaRPr lang="en-AU"/>
          </a:p>
        </p:txBody>
      </p:sp>
    </p:spTree>
    <p:extLst>
      <p:ext uri="{BB962C8B-B14F-4D97-AF65-F5344CB8AC3E}">
        <p14:creationId xmlns:p14="http://schemas.microsoft.com/office/powerpoint/2010/main" val="1341293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en-AU"/>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AU"/>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Edytuj style wzorca tekstu</a:t>
            </a:r>
          </a:p>
        </p:txBody>
      </p:sp>
      <p:sp>
        <p:nvSpPr>
          <p:cNvPr id="5" name="Symbol zastępczy daty 4"/>
          <p:cNvSpPr>
            <a:spLocks noGrp="1"/>
          </p:cNvSpPr>
          <p:nvPr>
            <p:ph type="dt" sz="half" idx="10"/>
          </p:nvPr>
        </p:nvSpPr>
        <p:spPr/>
        <p:txBody>
          <a:bodyPr/>
          <a:lstStyle/>
          <a:p>
            <a:fld id="{ADAEB25A-472E-4A23-9762-1DEA944F8214}" type="datetimeFigureOut">
              <a:rPr lang="en-AU" smtClean="0"/>
              <a:t>18/10/2022</a:t>
            </a:fld>
            <a:endParaRPr lang="en-AU"/>
          </a:p>
        </p:txBody>
      </p:sp>
      <p:sp>
        <p:nvSpPr>
          <p:cNvPr id="6" name="Symbol zastępczy stopki 5"/>
          <p:cNvSpPr>
            <a:spLocks noGrp="1"/>
          </p:cNvSpPr>
          <p:nvPr>
            <p:ph type="ftr" sz="quarter" idx="11"/>
          </p:nvPr>
        </p:nvSpPr>
        <p:spPr/>
        <p:txBody>
          <a:bodyPr/>
          <a:lstStyle/>
          <a:p>
            <a:endParaRPr lang="en-AU"/>
          </a:p>
        </p:txBody>
      </p:sp>
      <p:sp>
        <p:nvSpPr>
          <p:cNvPr id="7" name="Symbol zastępczy numeru slajdu 6"/>
          <p:cNvSpPr>
            <a:spLocks noGrp="1"/>
          </p:cNvSpPr>
          <p:nvPr>
            <p:ph type="sldNum" sz="quarter" idx="12"/>
          </p:nvPr>
        </p:nvSpPr>
        <p:spPr/>
        <p:txBody>
          <a:bodyPr/>
          <a:lstStyle/>
          <a:p>
            <a:fld id="{A5D56869-42F0-457E-B9CC-201AE6629E22}" type="slidenum">
              <a:rPr lang="en-AU" smtClean="0"/>
              <a:t>‹#›</a:t>
            </a:fld>
            <a:endParaRPr lang="en-AU"/>
          </a:p>
        </p:txBody>
      </p:sp>
    </p:spTree>
    <p:extLst>
      <p:ext uri="{BB962C8B-B14F-4D97-AF65-F5344CB8AC3E}">
        <p14:creationId xmlns:p14="http://schemas.microsoft.com/office/powerpoint/2010/main" val="1854928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en-AU"/>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Edytuj style wzorca tekstu</a:t>
            </a:r>
          </a:p>
        </p:txBody>
      </p:sp>
      <p:sp>
        <p:nvSpPr>
          <p:cNvPr id="5" name="Symbol zastępczy daty 4"/>
          <p:cNvSpPr>
            <a:spLocks noGrp="1"/>
          </p:cNvSpPr>
          <p:nvPr>
            <p:ph type="dt" sz="half" idx="10"/>
          </p:nvPr>
        </p:nvSpPr>
        <p:spPr/>
        <p:txBody>
          <a:bodyPr/>
          <a:lstStyle/>
          <a:p>
            <a:fld id="{ADAEB25A-472E-4A23-9762-1DEA944F8214}" type="datetimeFigureOut">
              <a:rPr lang="en-AU" smtClean="0"/>
              <a:t>18/10/2022</a:t>
            </a:fld>
            <a:endParaRPr lang="en-AU"/>
          </a:p>
        </p:txBody>
      </p:sp>
      <p:sp>
        <p:nvSpPr>
          <p:cNvPr id="6" name="Symbol zastępczy stopki 5"/>
          <p:cNvSpPr>
            <a:spLocks noGrp="1"/>
          </p:cNvSpPr>
          <p:nvPr>
            <p:ph type="ftr" sz="quarter" idx="11"/>
          </p:nvPr>
        </p:nvSpPr>
        <p:spPr/>
        <p:txBody>
          <a:bodyPr/>
          <a:lstStyle/>
          <a:p>
            <a:endParaRPr lang="en-AU"/>
          </a:p>
        </p:txBody>
      </p:sp>
      <p:sp>
        <p:nvSpPr>
          <p:cNvPr id="7" name="Symbol zastępczy numeru slajdu 6"/>
          <p:cNvSpPr>
            <a:spLocks noGrp="1"/>
          </p:cNvSpPr>
          <p:nvPr>
            <p:ph type="sldNum" sz="quarter" idx="12"/>
          </p:nvPr>
        </p:nvSpPr>
        <p:spPr/>
        <p:txBody>
          <a:bodyPr/>
          <a:lstStyle/>
          <a:p>
            <a:fld id="{A5D56869-42F0-457E-B9CC-201AE6629E22}" type="slidenum">
              <a:rPr lang="en-AU" smtClean="0"/>
              <a:t>‹#›</a:t>
            </a:fld>
            <a:endParaRPr lang="en-AU"/>
          </a:p>
        </p:txBody>
      </p:sp>
    </p:spTree>
    <p:extLst>
      <p:ext uri="{BB962C8B-B14F-4D97-AF65-F5344CB8AC3E}">
        <p14:creationId xmlns:p14="http://schemas.microsoft.com/office/powerpoint/2010/main" val="2864666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smtClean="0"/>
              <a:t>Kliknij, aby edytować styl</a:t>
            </a:r>
            <a:endParaRPr lang="en-AU"/>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AU"/>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AEB25A-472E-4A23-9762-1DEA944F8214}" type="datetimeFigureOut">
              <a:rPr lang="en-AU" smtClean="0"/>
              <a:t>18/10/2022</a:t>
            </a:fld>
            <a:endParaRPr lang="en-AU"/>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D56869-42F0-457E-B9CC-201AE6629E22}" type="slidenum">
              <a:rPr lang="en-AU" smtClean="0"/>
              <a:t>‹#›</a:t>
            </a:fld>
            <a:endParaRPr lang="en-AU"/>
          </a:p>
        </p:txBody>
      </p:sp>
    </p:spTree>
    <p:extLst>
      <p:ext uri="{BB962C8B-B14F-4D97-AF65-F5344CB8AC3E}">
        <p14:creationId xmlns:p14="http://schemas.microsoft.com/office/powerpoint/2010/main" val="38061282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wrightslaw.com/info/discipline.stud.dis.dwyer.pdf" TargetMode="External"/><Relationship Id="rId7" Type="http://schemas.openxmlformats.org/officeDocument/2006/relationships/hyperlink" Target="https://differentdream.com/2014/03/positive-discipline-kids-special-needs/" TargetMode="External"/><Relationship Id="rId2" Type="http://schemas.openxmlformats.org/officeDocument/2006/relationships/hyperlink" Target="https://unesdoc.unesco.org/ark:/48223/pf0000149284" TargetMode="External"/><Relationship Id="rId1" Type="http://schemas.openxmlformats.org/officeDocument/2006/relationships/slideLayout" Target="../slideLayouts/slideLayout2.xml"/><Relationship Id="rId6" Type="http://schemas.openxmlformats.org/officeDocument/2006/relationships/hyperlink" Target="https://blog.stageslearning.com/blog/11-classroom-management-strategies-for-children-with-special-needs" TargetMode="External"/><Relationship Id="rId5" Type="http://schemas.openxmlformats.org/officeDocument/2006/relationships/hyperlink" Target="https://www.hopkinsallchildrens.org/Patients-Families/Health-Library/HealthDocNew/Disciplining-Your-Child-With-Special-Needs" TargetMode="External"/><Relationship Id="rId4" Type="http://schemas.openxmlformats.org/officeDocument/2006/relationships/hyperlink" Target="https://www.newyorkfamily.com/positively-effective-discipline-for-special-needs-kids/"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sp>
        <p:nvSpPr>
          <p:cNvPr id="2" name="Tytuł 1"/>
          <p:cNvSpPr>
            <a:spLocks noGrp="1"/>
          </p:cNvSpPr>
          <p:nvPr>
            <p:ph type="ctrTitle"/>
          </p:nvPr>
        </p:nvSpPr>
        <p:spPr>
          <a:xfrm>
            <a:off x="1651475" y="3939128"/>
            <a:ext cx="9144000" cy="1014410"/>
          </a:xfrm>
        </p:spPr>
        <p:txBody>
          <a:bodyPr>
            <a:noAutofit/>
          </a:bodyPr>
          <a:lstStyle/>
          <a:p>
            <a:r>
              <a:rPr lang="en-US" sz="6600" b="1" dirty="0">
                <a:solidFill>
                  <a:srgbClr val="0070C0"/>
                </a:solidFill>
                <a:effectLst>
                  <a:outerShdw blurRad="38100" dist="38100" dir="2700000" algn="tl">
                    <a:srgbClr val="000000">
                      <a:alpha val="43137"/>
                    </a:srgbClr>
                  </a:outerShdw>
                </a:effectLst>
              </a:rPr>
              <a:t>Discipline </a:t>
            </a:r>
            <a:r>
              <a:rPr lang="en-US" sz="6600" b="1" dirty="0" smtClean="0">
                <a:solidFill>
                  <a:srgbClr val="0070C0"/>
                </a:solidFill>
                <a:effectLst>
                  <a:outerShdw blurRad="38100" dist="38100" dir="2700000" algn="tl">
                    <a:srgbClr val="000000">
                      <a:alpha val="43137"/>
                    </a:srgbClr>
                  </a:outerShdw>
                </a:effectLst>
              </a:rPr>
              <a:t>of</a:t>
            </a:r>
            <a:r>
              <a:rPr lang="pl-PL" sz="6600" b="1" dirty="0" smtClean="0">
                <a:solidFill>
                  <a:srgbClr val="0070C0"/>
                </a:solidFill>
                <a:effectLst>
                  <a:outerShdw blurRad="38100" dist="38100" dir="2700000" algn="tl">
                    <a:srgbClr val="000000">
                      <a:alpha val="43137"/>
                    </a:srgbClr>
                  </a:outerShdw>
                </a:effectLst>
              </a:rPr>
              <a:t> </a:t>
            </a:r>
            <a:r>
              <a:rPr lang="en-US" sz="6600" b="1" dirty="0" smtClean="0">
                <a:solidFill>
                  <a:srgbClr val="0070C0"/>
                </a:solidFill>
                <a:effectLst>
                  <a:outerShdw blurRad="38100" dist="38100" dir="2700000" algn="tl">
                    <a:srgbClr val="000000">
                      <a:alpha val="43137"/>
                    </a:srgbClr>
                  </a:outerShdw>
                </a:effectLst>
              </a:rPr>
              <a:t>Students </a:t>
            </a:r>
            <a:r>
              <a:rPr lang="pl-PL" sz="6600" b="1" dirty="0" smtClean="0">
                <a:solidFill>
                  <a:srgbClr val="0070C0"/>
                </a:solidFill>
                <a:effectLst>
                  <a:outerShdw blurRad="38100" dist="38100" dir="2700000" algn="tl">
                    <a:srgbClr val="000000">
                      <a:alpha val="43137"/>
                    </a:srgbClr>
                  </a:outerShdw>
                </a:effectLst>
              </a:rPr>
              <a:t/>
            </a:r>
            <a:br>
              <a:rPr lang="pl-PL" sz="6600" b="1" dirty="0" smtClean="0">
                <a:solidFill>
                  <a:srgbClr val="0070C0"/>
                </a:solidFill>
                <a:effectLst>
                  <a:outerShdw blurRad="38100" dist="38100" dir="2700000" algn="tl">
                    <a:srgbClr val="000000">
                      <a:alpha val="43137"/>
                    </a:srgbClr>
                  </a:outerShdw>
                </a:effectLst>
              </a:rPr>
            </a:br>
            <a:r>
              <a:rPr lang="en-US" sz="6600" b="1" dirty="0" smtClean="0">
                <a:solidFill>
                  <a:srgbClr val="0070C0"/>
                </a:solidFill>
                <a:effectLst>
                  <a:outerShdw blurRad="38100" dist="38100" dir="2700000" algn="tl">
                    <a:srgbClr val="000000">
                      <a:alpha val="43137"/>
                    </a:srgbClr>
                  </a:outerShdw>
                </a:effectLst>
              </a:rPr>
              <a:t>With</a:t>
            </a:r>
            <a:r>
              <a:rPr lang="pl-PL" sz="6600" b="1" dirty="0" smtClean="0">
                <a:solidFill>
                  <a:srgbClr val="0070C0"/>
                </a:solidFill>
                <a:effectLst>
                  <a:outerShdw blurRad="38100" dist="38100" dir="2700000" algn="tl">
                    <a:srgbClr val="000000">
                      <a:alpha val="43137"/>
                    </a:srgbClr>
                  </a:outerShdw>
                </a:effectLst>
              </a:rPr>
              <a:t> </a:t>
            </a:r>
            <a:r>
              <a:rPr lang="en-US" sz="6600" b="1" dirty="0" smtClean="0">
                <a:solidFill>
                  <a:srgbClr val="0070C0"/>
                </a:solidFill>
                <a:effectLst>
                  <a:outerShdw blurRad="38100" dist="38100" dir="2700000" algn="tl">
                    <a:srgbClr val="000000">
                      <a:alpha val="43137"/>
                    </a:srgbClr>
                  </a:outerShdw>
                </a:effectLst>
              </a:rPr>
              <a:t>Special </a:t>
            </a:r>
            <a:r>
              <a:rPr lang="en-US" sz="6600" b="1" dirty="0">
                <a:solidFill>
                  <a:srgbClr val="0070C0"/>
                </a:solidFill>
                <a:effectLst>
                  <a:outerShdw blurRad="38100" dist="38100" dir="2700000" algn="tl">
                    <a:srgbClr val="000000">
                      <a:alpha val="43137"/>
                    </a:srgbClr>
                  </a:outerShdw>
                </a:effectLst>
              </a:rPr>
              <a:t>Needs</a:t>
            </a:r>
            <a:endParaRPr lang="en-AU" sz="6600" b="1" dirty="0">
              <a:solidFill>
                <a:srgbClr val="0070C0"/>
              </a:solidFill>
              <a:effectLst>
                <a:outerShdw blurRad="38100" dist="38100" dir="2700000" algn="tl">
                  <a:srgbClr val="000000">
                    <a:alpha val="43137"/>
                  </a:srgbClr>
                </a:outerShdw>
              </a:effectLst>
            </a:endParaRPr>
          </a:p>
        </p:txBody>
      </p:sp>
      <p:sp>
        <p:nvSpPr>
          <p:cNvPr id="3" name="Podtytuł 2"/>
          <p:cNvSpPr>
            <a:spLocks noGrp="1"/>
          </p:cNvSpPr>
          <p:nvPr>
            <p:ph type="subTitle" idx="1"/>
          </p:nvPr>
        </p:nvSpPr>
        <p:spPr>
          <a:xfrm>
            <a:off x="1814286" y="5260732"/>
            <a:ext cx="9144000" cy="475989"/>
          </a:xfrm>
        </p:spPr>
        <p:txBody>
          <a:bodyPr>
            <a:normAutofit/>
          </a:bodyPr>
          <a:lstStyle/>
          <a:p>
            <a:r>
              <a:rPr lang="pl-PL" sz="2800" dirty="0" smtClean="0">
                <a:solidFill>
                  <a:schemeClr val="accent1">
                    <a:lumMod val="75000"/>
                  </a:schemeClr>
                </a:solidFill>
              </a:rPr>
              <a:t>Urszula Markowska-Manista</a:t>
            </a:r>
            <a:endParaRPr lang="en-AU" sz="2800" dirty="0">
              <a:solidFill>
                <a:schemeClr val="accent1">
                  <a:lumMod val="75000"/>
                </a:schemeClr>
              </a:solidFill>
            </a:endParaRPr>
          </a:p>
        </p:txBody>
      </p:sp>
      <p:pic>
        <p:nvPicPr>
          <p:cNvPr id="1026" name="Picture 2" descr="https://lh3.googleusercontent.com/cs-1QRTNYSX5bNe6_k0MUAluPOVIl558Dl3vv5SfTEcY06sJXOnwqb4fjEZpWiRxHLkfdeVAb1pASuOsmMDVNS8e9MHnXEPl-ixiWD9xJs1PXYz7kBnZVg_YLFWeZB4sBSXF58Y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3677" y="918630"/>
            <a:ext cx="1954059" cy="853497"/>
          </a:xfrm>
          <a:prstGeom prst="rect">
            <a:avLst/>
          </a:prstGeom>
          <a:noFill/>
          <a:extLst>
            <a:ext uri="{909E8E84-426E-40DD-AFC4-6F175D3DCCD1}">
              <a14:hiddenFill xmlns:a14="http://schemas.microsoft.com/office/drawing/2010/main">
                <a:solidFill>
                  <a:srgbClr val="FFFFFF"/>
                </a:solidFill>
              </a14:hiddenFill>
            </a:ext>
          </a:extLst>
        </p:spPr>
      </p:pic>
      <p:pic>
        <p:nvPicPr>
          <p:cNvPr id="5" name="Obraz 4"/>
          <p:cNvPicPr>
            <a:picLocks noChangeAspect="1"/>
          </p:cNvPicPr>
          <p:nvPr/>
        </p:nvPicPr>
        <p:blipFill>
          <a:blip r:embed="rId3"/>
          <a:stretch>
            <a:fillRect/>
          </a:stretch>
        </p:blipFill>
        <p:spPr>
          <a:xfrm>
            <a:off x="6223475" y="611437"/>
            <a:ext cx="3930958" cy="1467884"/>
          </a:xfrm>
          <a:prstGeom prst="rect">
            <a:avLst/>
          </a:prstGeom>
        </p:spPr>
      </p:pic>
    </p:spTree>
    <p:extLst>
      <p:ext uri="{BB962C8B-B14F-4D97-AF65-F5344CB8AC3E}">
        <p14:creationId xmlns:p14="http://schemas.microsoft.com/office/powerpoint/2010/main" val="18086757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pPr algn="ctr"/>
            <a:r>
              <a:rPr lang="en-US" sz="3300" b="1" dirty="0">
                <a:latin typeface="+mn-lt"/>
              </a:rPr>
              <a:t>Here are some things to think about as you and your students organize your classroom </a:t>
            </a:r>
            <a:r>
              <a:rPr lang="en-US" sz="3300" b="1" dirty="0" smtClean="0">
                <a:latin typeface="+mn-lt"/>
              </a:rPr>
              <a:t>space.</a:t>
            </a:r>
            <a:r>
              <a:rPr lang="pl-PL" sz="3300" b="1" dirty="0" smtClean="0">
                <a:latin typeface="+mn-lt"/>
              </a:rPr>
              <a:t/>
            </a:r>
            <a:br>
              <a:rPr lang="pl-PL" sz="3300" b="1" dirty="0" smtClean="0">
                <a:latin typeface="+mn-lt"/>
              </a:rPr>
            </a:br>
            <a:r>
              <a:rPr lang="en-US" sz="3300" b="1" dirty="0" smtClean="0">
                <a:latin typeface="+mn-lt"/>
              </a:rPr>
              <a:t>This </a:t>
            </a:r>
            <a:r>
              <a:rPr lang="en-US" sz="3300" b="1" dirty="0">
                <a:latin typeface="+mn-lt"/>
              </a:rPr>
              <a:t>list is not exhaustive. Can you think of other items?</a:t>
            </a:r>
          </a:p>
        </p:txBody>
      </p:sp>
      <p:sp>
        <p:nvSpPr>
          <p:cNvPr id="3" name="Symbol zastępczy zawartości 2"/>
          <p:cNvSpPr>
            <a:spLocks noGrp="1"/>
          </p:cNvSpPr>
          <p:nvPr>
            <p:ph idx="1"/>
          </p:nvPr>
        </p:nvSpPr>
        <p:spPr>
          <a:xfrm>
            <a:off x="149902" y="1828800"/>
            <a:ext cx="6985416" cy="4677947"/>
          </a:xfrm>
        </p:spPr>
        <p:txBody>
          <a:bodyPr/>
          <a:lstStyle/>
          <a:p>
            <a:r>
              <a:rPr lang="en-US" b="1" dirty="0"/>
              <a:t>Seeing everyone</a:t>
            </a:r>
            <a:r>
              <a:rPr lang="en-US" b="1" dirty="0" smtClean="0"/>
              <a:t>.</a:t>
            </a:r>
            <a:endParaRPr lang="pl-PL" b="1" dirty="0" smtClean="0"/>
          </a:p>
          <a:p>
            <a:pPr marL="0" indent="0">
              <a:buNone/>
            </a:pPr>
            <a:r>
              <a:rPr lang="en-US" dirty="0" smtClean="0"/>
              <a:t>You </a:t>
            </a:r>
            <a:r>
              <a:rPr lang="en-US" dirty="0"/>
              <a:t>must be able to see all of your students at all times in order to monitor their work and </a:t>
            </a:r>
            <a:r>
              <a:rPr lang="en-US" dirty="0" err="1"/>
              <a:t>behaviour</a:t>
            </a:r>
            <a:r>
              <a:rPr lang="en-US" dirty="0"/>
              <a:t>. </a:t>
            </a:r>
            <a:endParaRPr lang="pl-PL" dirty="0" smtClean="0"/>
          </a:p>
          <a:p>
            <a:pPr marL="0" indent="0">
              <a:buNone/>
            </a:pPr>
            <a:r>
              <a:rPr lang="en-US" dirty="0" smtClean="0"/>
              <a:t>You </a:t>
            </a:r>
            <a:r>
              <a:rPr lang="en-US" dirty="0"/>
              <a:t>will also need to be able to see the door from your desk. </a:t>
            </a:r>
            <a:endParaRPr lang="pl-PL" dirty="0" smtClean="0"/>
          </a:p>
          <a:p>
            <a:pPr marL="0" indent="0">
              <a:buNone/>
            </a:pPr>
            <a:r>
              <a:rPr lang="en-US" dirty="0" smtClean="0"/>
              <a:t>Your </a:t>
            </a:r>
            <a:r>
              <a:rPr lang="en-US" dirty="0"/>
              <a:t>students must be able to see you and the area from which you are teaching without having to turn around or move a lot. </a:t>
            </a:r>
          </a:p>
        </p:txBody>
      </p:sp>
      <p:sp>
        <p:nvSpPr>
          <p:cNvPr id="4" name="Prostokąt 3"/>
          <p:cNvSpPr/>
          <p:nvPr/>
        </p:nvSpPr>
        <p:spPr>
          <a:xfrm>
            <a:off x="364761" y="6121255"/>
            <a:ext cx="10989039" cy="646331"/>
          </a:xfrm>
          <a:prstGeom prst="rect">
            <a:avLst/>
          </a:prstGeom>
        </p:spPr>
        <p:txBody>
          <a:bodyPr wrap="square">
            <a:spAutoFit/>
          </a:bodyPr>
          <a:lstStyle/>
          <a:p>
            <a:r>
              <a:rPr lang="en-US" dirty="0"/>
              <a:t>Adapted from: Classroom Management – Managing Physical Space. Collaborative for Excellence in Teacher Education (CETP), National Science Foundation. http://www.temple.edu/CETP/temple_teach/cm-space.html</a:t>
            </a:r>
          </a:p>
        </p:txBody>
      </p:sp>
      <p:pic>
        <p:nvPicPr>
          <p:cNvPr id="5" name="Symbol zastępczy zawartości 6" descr="Positive discipline in the inclusive, learning-friendly classroom: a guide for teachers and teacher educators - UNESCO Digital Library – Opera"/>
          <p:cNvPicPr>
            <a:picLocks noChangeAspect="1"/>
          </p:cNvPicPr>
          <p:nvPr/>
        </p:nvPicPr>
        <p:blipFill rotWithShape="1">
          <a:blip r:embed="rId2" cstate="print">
            <a:extLst>
              <a:ext uri="{28A0092B-C50C-407E-A947-70E740481C1C}">
                <a14:useLocalDpi xmlns:a14="http://schemas.microsoft.com/office/drawing/2010/main" val="0"/>
              </a:ext>
            </a:extLst>
          </a:blip>
          <a:srcRect l="21791" t="57304" r="67785" b="15417"/>
          <a:stretch/>
        </p:blipFill>
        <p:spPr>
          <a:xfrm>
            <a:off x="8484433" y="1766807"/>
            <a:ext cx="3015309" cy="4216336"/>
          </a:xfrm>
          <a:prstGeom prst="rect">
            <a:avLst/>
          </a:prstGeom>
        </p:spPr>
      </p:pic>
    </p:spTree>
    <p:extLst>
      <p:ext uri="{BB962C8B-B14F-4D97-AF65-F5344CB8AC3E}">
        <p14:creationId xmlns:p14="http://schemas.microsoft.com/office/powerpoint/2010/main" val="40246703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en-US" b="1" dirty="0"/>
              <a:t>Here are some things to think about as you and your students organize your classroom space.</a:t>
            </a:r>
            <a:endParaRPr lang="en-US" dirty="0"/>
          </a:p>
        </p:txBody>
      </p:sp>
      <p:sp>
        <p:nvSpPr>
          <p:cNvPr id="3" name="Symbol zastępczy zawartości 2"/>
          <p:cNvSpPr>
            <a:spLocks noGrp="1"/>
          </p:cNvSpPr>
          <p:nvPr>
            <p:ph idx="1"/>
          </p:nvPr>
        </p:nvSpPr>
        <p:spPr>
          <a:xfrm>
            <a:off x="148652" y="1840615"/>
            <a:ext cx="7541302" cy="4351338"/>
          </a:xfrm>
        </p:spPr>
        <p:txBody>
          <a:bodyPr>
            <a:normAutofit fontScale="77500" lnSpcReduction="20000"/>
          </a:bodyPr>
          <a:lstStyle/>
          <a:p>
            <a:r>
              <a:rPr lang="en-US" b="1" dirty="0"/>
              <a:t>Seating everyone </a:t>
            </a:r>
            <a:r>
              <a:rPr lang="en-US" dirty="0"/>
              <a:t>(avoiding the feeling of being crowded). </a:t>
            </a:r>
            <a:endParaRPr lang="pl-PL" dirty="0" smtClean="0"/>
          </a:p>
          <a:p>
            <a:r>
              <a:rPr lang="en-US" dirty="0" smtClean="0"/>
              <a:t>In </a:t>
            </a:r>
            <a:r>
              <a:rPr lang="en-US" dirty="0"/>
              <a:t>classes with many students, space is often a luxury. To make the best use of what space is available, consider trying three main strategies. First, remove unnecessary furniture. </a:t>
            </a:r>
            <a:endParaRPr lang="pl-PL" dirty="0" smtClean="0"/>
          </a:p>
          <a:p>
            <a:r>
              <a:rPr lang="en-US" dirty="0" smtClean="0"/>
              <a:t>Use </a:t>
            </a:r>
            <a:r>
              <a:rPr lang="en-US" dirty="0"/>
              <a:t>mats instead of desks. Use shelving fixed on walls and off of the floor for materials that students do not need to reach for regularly. </a:t>
            </a:r>
            <a:endParaRPr lang="pl-PL" dirty="0" smtClean="0"/>
          </a:p>
          <a:p>
            <a:r>
              <a:rPr lang="en-US" dirty="0" smtClean="0"/>
              <a:t>If </a:t>
            </a:r>
            <a:r>
              <a:rPr lang="en-US" dirty="0"/>
              <a:t>your classroom has a cabinet to hold students’ belongings, place it just outside the door of the classroom. If possible, keep your belongings, lesson materials, and any other items that you do not use during class time in the teacher’s lounge or in another safe place outside of the classroom. If you really don’t need a large teacher’s desk, ask for a small one.</a:t>
            </a:r>
          </a:p>
        </p:txBody>
      </p:sp>
      <p:sp>
        <p:nvSpPr>
          <p:cNvPr id="4" name="Prostokąt 3"/>
          <p:cNvSpPr/>
          <p:nvPr/>
        </p:nvSpPr>
        <p:spPr>
          <a:xfrm>
            <a:off x="838200" y="5988734"/>
            <a:ext cx="10982794" cy="646331"/>
          </a:xfrm>
          <a:prstGeom prst="rect">
            <a:avLst/>
          </a:prstGeom>
        </p:spPr>
        <p:txBody>
          <a:bodyPr wrap="square">
            <a:spAutoFit/>
          </a:bodyPr>
          <a:lstStyle/>
          <a:p>
            <a:r>
              <a:rPr lang="en-US" dirty="0"/>
              <a:t>Adapted from: Classroom Management – Managing Physical Space. Collaborative for Excellence in Teacher Education (CETP), National Science Foundation. http://www.temple.edu/CETP/temple_teach/cm-space.html</a:t>
            </a:r>
          </a:p>
        </p:txBody>
      </p:sp>
      <p:pic>
        <p:nvPicPr>
          <p:cNvPr id="5" name="Symbol zastępczy zawartości 6" descr="Positive discipline in the inclusive, learning-friendly classroom: a guide for teachers and teacher educators - UNESCO Digital Library – Opera"/>
          <p:cNvPicPr>
            <a:picLocks noChangeAspect="1"/>
          </p:cNvPicPr>
          <p:nvPr/>
        </p:nvPicPr>
        <p:blipFill rotWithShape="1">
          <a:blip r:embed="rId2" cstate="print">
            <a:extLst>
              <a:ext uri="{28A0092B-C50C-407E-A947-70E740481C1C}">
                <a14:useLocalDpi xmlns:a14="http://schemas.microsoft.com/office/drawing/2010/main" val="0"/>
              </a:ext>
            </a:extLst>
          </a:blip>
          <a:srcRect l="21791" t="57304" r="67785" b="15417"/>
          <a:stretch/>
        </p:blipFill>
        <p:spPr>
          <a:xfrm>
            <a:off x="8338491" y="1731543"/>
            <a:ext cx="3015309" cy="4216336"/>
          </a:xfrm>
          <a:prstGeom prst="rect">
            <a:avLst/>
          </a:prstGeom>
        </p:spPr>
      </p:pic>
    </p:spTree>
    <p:extLst>
      <p:ext uri="{BB962C8B-B14F-4D97-AF65-F5344CB8AC3E}">
        <p14:creationId xmlns:p14="http://schemas.microsoft.com/office/powerpoint/2010/main" val="1721104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en-US" b="1" dirty="0"/>
              <a:t>Here are some things to think about as you and your students organize your classroom space.</a:t>
            </a:r>
            <a:endParaRPr lang="en-US" dirty="0"/>
          </a:p>
        </p:txBody>
      </p:sp>
      <p:sp>
        <p:nvSpPr>
          <p:cNvPr id="3" name="Symbol zastępczy zawartości 2"/>
          <p:cNvSpPr>
            <a:spLocks noGrp="1"/>
          </p:cNvSpPr>
          <p:nvPr>
            <p:ph idx="1"/>
          </p:nvPr>
        </p:nvSpPr>
        <p:spPr>
          <a:xfrm>
            <a:off x="339777" y="1825625"/>
            <a:ext cx="7751164" cy="4351338"/>
          </a:xfrm>
        </p:spPr>
        <p:txBody>
          <a:bodyPr>
            <a:normAutofit fontScale="77500" lnSpcReduction="20000"/>
          </a:bodyPr>
          <a:lstStyle/>
          <a:p>
            <a:r>
              <a:rPr lang="en-US" dirty="0"/>
              <a:t>The second strategy is be creative in your teaching approach and make the classroom interactive to reduce the feeling of crowdedness. Try lecturing for only a portion of a lesson period, such as 20 minutes out of one hour, and focusing on one to two important topics or concepts (for instance, talking about geometric shapes), rather than giving a lot of information all at once. This is the maximum time that you will keep your students’ attention anyway. </a:t>
            </a:r>
            <a:endParaRPr lang="pl-PL" dirty="0" smtClean="0"/>
          </a:p>
          <a:p>
            <a:r>
              <a:rPr lang="en-US" dirty="0" smtClean="0"/>
              <a:t>Thereafter</a:t>
            </a:r>
            <a:r>
              <a:rPr lang="en-US" dirty="0"/>
              <a:t>, divide the children into small groups where they only have to look at a few faces, rather than many</a:t>
            </a:r>
            <a:r>
              <a:rPr lang="en-US" dirty="0" smtClean="0"/>
              <a:t>.</a:t>
            </a:r>
            <a:endParaRPr lang="pl-PL" dirty="0" smtClean="0"/>
          </a:p>
          <a:p>
            <a:r>
              <a:rPr lang="en-US" dirty="0"/>
              <a:t>Give each group a complimentary activity, such as one group trying to think of as many round objects as they can, while another group tries to think of as many square objects as they can. Near the end of class, bring them back together and have each group present what they have learned. </a:t>
            </a:r>
          </a:p>
        </p:txBody>
      </p:sp>
      <p:sp>
        <p:nvSpPr>
          <p:cNvPr id="4" name="Prostokąt 3"/>
          <p:cNvSpPr/>
          <p:nvPr/>
        </p:nvSpPr>
        <p:spPr>
          <a:xfrm>
            <a:off x="339777" y="6176963"/>
            <a:ext cx="11512446" cy="646331"/>
          </a:xfrm>
          <a:prstGeom prst="rect">
            <a:avLst/>
          </a:prstGeom>
        </p:spPr>
        <p:txBody>
          <a:bodyPr wrap="square">
            <a:spAutoFit/>
          </a:bodyPr>
          <a:lstStyle/>
          <a:p>
            <a:r>
              <a:rPr lang="en-US" dirty="0"/>
              <a:t>Adapted from: Classroom Management – Managing Physical Space. Collaborative for Excellence in Teacher Education (CETP), National Science Foundation. http://www.temple.edu/CETP/temple_teach/cm-space.html</a:t>
            </a:r>
          </a:p>
        </p:txBody>
      </p:sp>
      <p:pic>
        <p:nvPicPr>
          <p:cNvPr id="5" name="Symbol zastępczy zawartości 6" descr="Positive discipline in the inclusive, learning-friendly classroom: a guide for teachers and teacher educators - UNESCO Digital Library – Opera"/>
          <p:cNvPicPr>
            <a:picLocks noChangeAspect="1"/>
          </p:cNvPicPr>
          <p:nvPr/>
        </p:nvPicPr>
        <p:blipFill rotWithShape="1">
          <a:blip r:embed="rId2" cstate="print">
            <a:extLst>
              <a:ext uri="{28A0092B-C50C-407E-A947-70E740481C1C}">
                <a14:useLocalDpi xmlns:a14="http://schemas.microsoft.com/office/drawing/2010/main" val="0"/>
              </a:ext>
            </a:extLst>
          </a:blip>
          <a:srcRect l="21791" t="57304" r="67785" b="15417"/>
          <a:stretch/>
        </p:blipFill>
        <p:spPr>
          <a:xfrm>
            <a:off x="8484433" y="1766807"/>
            <a:ext cx="3015309" cy="4216336"/>
          </a:xfrm>
          <a:prstGeom prst="rect">
            <a:avLst/>
          </a:prstGeom>
        </p:spPr>
      </p:pic>
    </p:spTree>
    <p:extLst>
      <p:ext uri="{BB962C8B-B14F-4D97-AF65-F5344CB8AC3E}">
        <p14:creationId xmlns:p14="http://schemas.microsoft.com/office/powerpoint/2010/main" val="30951199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838200" y="95186"/>
            <a:ext cx="10515600" cy="1325563"/>
          </a:xfrm>
        </p:spPr>
        <p:txBody>
          <a:bodyPr>
            <a:normAutofit fontScale="90000"/>
          </a:bodyPr>
          <a:lstStyle/>
          <a:p>
            <a:r>
              <a:rPr lang="en-US" b="1" dirty="0"/>
              <a:t>Here are some things to think about as you and your students organize your classroom space.</a:t>
            </a:r>
            <a:endParaRPr lang="en-US" dirty="0"/>
          </a:p>
        </p:txBody>
      </p:sp>
      <p:sp>
        <p:nvSpPr>
          <p:cNvPr id="3" name="Symbol zastępczy zawartości 2"/>
          <p:cNvSpPr>
            <a:spLocks noGrp="1"/>
          </p:cNvSpPr>
          <p:nvPr>
            <p:ph idx="1"/>
          </p:nvPr>
        </p:nvSpPr>
        <p:spPr>
          <a:xfrm>
            <a:off x="339776" y="1690688"/>
            <a:ext cx="8643079" cy="4486275"/>
          </a:xfrm>
        </p:spPr>
        <p:txBody>
          <a:bodyPr>
            <a:normAutofit fontScale="77500" lnSpcReduction="20000"/>
          </a:bodyPr>
          <a:lstStyle/>
          <a:p>
            <a:r>
              <a:rPr lang="pl-PL" dirty="0" smtClean="0"/>
              <a:t>T</a:t>
            </a:r>
            <a:r>
              <a:rPr lang="en-US" dirty="0" smtClean="0"/>
              <a:t>he </a:t>
            </a:r>
            <a:r>
              <a:rPr lang="en-US" dirty="0"/>
              <a:t>third strategy is use space outside of the classroom as often as possible. School grounds can be a rich resource for formal learning; they are outdoor classrooms that can be explored by children as part of their learning, and they can serve as much more enjoyable compliment to crowded classrooms</a:t>
            </a:r>
            <a:r>
              <a:rPr lang="en-US" dirty="0" smtClean="0"/>
              <a:t>.</a:t>
            </a:r>
            <a:endParaRPr lang="pl-PL" dirty="0" smtClean="0"/>
          </a:p>
          <a:p>
            <a:r>
              <a:rPr lang="en-US" dirty="0" smtClean="0"/>
              <a:t> </a:t>
            </a:r>
            <a:r>
              <a:rPr lang="en-US" dirty="0"/>
              <a:t>They are important sites for children to develop both social and cognitive skills. School grounds give you a chance to diversify the children’s learning environment and to develop important lessons on cooperation, ownership, belonging, respect, and </a:t>
            </a:r>
            <a:r>
              <a:rPr lang="en-US" dirty="0" smtClean="0"/>
              <a:t>responsibility</a:t>
            </a:r>
            <a:r>
              <a:rPr lang="pl-PL" dirty="0" smtClean="0"/>
              <a:t>.</a:t>
            </a:r>
          </a:p>
          <a:p>
            <a:r>
              <a:rPr lang="en-US" dirty="0" smtClean="0"/>
              <a:t> </a:t>
            </a:r>
            <a:r>
              <a:rPr lang="en-US" dirty="0"/>
              <a:t>Different areas of the school grounds can be used as activity </a:t>
            </a:r>
            <a:r>
              <a:rPr lang="en-US" dirty="0" err="1"/>
              <a:t>centres</a:t>
            </a:r>
            <a:r>
              <a:rPr lang="en-US" dirty="0"/>
              <a:t> to support what is being learned about a subject in the classroom. In the example about geometric shapes, for instance, students can be asked to explore the school grounds and identify as many geometric shapes as possible. Then sit under a tree and write down as many as they found</a:t>
            </a:r>
            <a:r>
              <a:rPr lang="en-US" dirty="0" smtClean="0"/>
              <a:t>.</a:t>
            </a:r>
            <a:endParaRPr lang="pl-PL" dirty="0" smtClean="0"/>
          </a:p>
          <a:p>
            <a:r>
              <a:rPr lang="en-US" dirty="0" smtClean="0"/>
              <a:t> </a:t>
            </a:r>
            <a:r>
              <a:rPr lang="en-US" dirty="0"/>
              <a:t>Monitor their progress! Ten minutes before the class is to end, bring them all together, either in the classroom or outside, to present their findings. </a:t>
            </a:r>
          </a:p>
        </p:txBody>
      </p:sp>
      <p:sp>
        <p:nvSpPr>
          <p:cNvPr id="4" name="Prostokąt 3"/>
          <p:cNvSpPr/>
          <p:nvPr/>
        </p:nvSpPr>
        <p:spPr>
          <a:xfrm>
            <a:off x="339777" y="6176963"/>
            <a:ext cx="11512446" cy="646331"/>
          </a:xfrm>
          <a:prstGeom prst="rect">
            <a:avLst/>
          </a:prstGeom>
        </p:spPr>
        <p:txBody>
          <a:bodyPr wrap="square">
            <a:spAutoFit/>
          </a:bodyPr>
          <a:lstStyle/>
          <a:p>
            <a:r>
              <a:rPr lang="en-US" dirty="0"/>
              <a:t>Adapted from: Classroom Management – Managing Physical Space. Collaborative for Excellence in Teacher Education (CETP), National Science Foundation. http://www.temple.edu/CETP/temple_teach/cm-space.html</a:t>
            </a:r>
          </a:p>
        </p:txBody>
      </p:sp>
      <p:pic>
        <p:nvPicPr>
          <p:cNvPr id="5" name="Symbol zastępczy zawartości 6" descr="Positive discipline in the inclusive, learning-friendly classroom: a guide for teachers and teacher educators - UNESCO Digital Library – Opera"/>
          <p:cNvPicPr>
            <a:picLocks noChangeAspect="1"/>
          </p:cNvPicPr>
          <p:nvPr/>
        </p:nvPicPr>
        <p:blipFill rotWithShape="1">
          <a:blip r:embed="rId2" cstate="print">
            <a:extLst>
              <a:ext uri="{28A0092B-C50C-407E-A947-70E740481C1C}">
                <a14:useLocalDpi xmlns:a14="http://schemas.microsoft.com/office/drawing/2010/main" val="0"/>
              </a:ext>
            </a:extLst>
          </a:blip>
          <a:srcRect l="21791" t="57304" r="67785" b="15417"/>
          <a:stretch/>
        </p:blipFill>
        <p:spPr>
          <a:xfrm>
            <a:off x="8982856" y="1690688"/>
            <a:ext cx="3015309" cy="4216336"/>
          </a:xfrm>
          <a:prstGeom prst="rect">
            <a:avLst/>
          </a:prstGeom>
        </p:spPr>
      </p:pic>
    </p:spTree>
    <p:extLst>
      <p:ext uri="{BB962C8B-B14F-4D97-AF65-F5344CB8AC3E}">
        <p14:creationId xmlns:p14="http://schemas.microsoft.com/office/powerpoint/2010/main" val="26861268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en-US" b="1" dirty="0"/>
              <a:t>Here are some things to think about as you and your students organize your classroom space.</a:t>
            </a:r>
            <a:endParaRPr lang="en-US" dirty="0"/>
          </a:p>
        </p:txBody>
      </p:sp>
      <p:sp>
        <p:nvSpPr>
          <p:cNvPr id="3" name="Symbol zastępczy zawartości 2"/>
          <p:cNvSpPr>
            <a:spLocks noGrp="1"/>
          </p:cNvSpPr>
          <p:nvPr>
            <p:ph idx="1"/>
          </p:nvPr>
        </p:nvSpPr>
        <p:spPr>
          <a:xfrm>
            <a:off x="339777" y="1690688"/>
            <a:ext cx="11014023" cy="4486275"/>
          </a:xfrm>
        </p:spPr>
        <p:txBody>
          <a:bodyPr>
            <a:normAutofit fontScale="92500" lnSpcReduction="20000"/>
          </a:bodyPr>
          <a:lstStyle/>
          <a:p>
            <a:r>
              <a:rPr lang="en-US" dirty="0"/>
              <a:t>Furniture. </a:t>
            </a:r>
            <a:endParaRPr lang="pl-PL" dirty="0" smtClean="0"/>
          </a:p>
          <a:p>
            <a:r>
              <a:rPr lang="en-US" dirty="0" smtClean="0"/>
              <a:t>If </a:t>
            </a:r>
            <a:r>
              <a:rPr lang="en-US" dirty="0"/>
              <a:t>your classroom has adequate space, consider arranging student desks in a variety of ways, such as circles or “U” shapes for discussion, grouping desks in squares for group work, and rows for test taking or individual work. </a:t>
            </a:r>
            <a:endParaRPr lang="pl-PL" dirty="0" smtClean="0"/>
          </a:p>
          <a:p>
            <a:r>
              <a:rPr lang="en-US" dirty="0" smtClean="0"/>
              <a:t>Think </a:t>
            </a:r>
            <a:r>
              <a:rPr lang="en-US" dirty="0"/>
              <a:t>about facilitating movement between these arrangements. Areas that are used frequently and “traffic lanes” (walking areas, such as aisles) should be unobstructed and easily accessible for everyone. </a:t>
            </a:r>
            <a:endParaRPr lang="pl-PL" dirty="0" smtClean="0"/>
          </a:p>
          <a:p>
            <a:r>
              <a:rPr lang="en-US" dirty="0" smtClean="0"/>
              <a:t>Consider </a:t>
            </a:r>
            <a:r>
              <a:rPr lang="en-US" dirty="0"/>
              <a:t>using bookshelves, tables, or carpets to create </a:t>
            </a:r>
            <a:r>
              <a:rPr lang="en-US" dirty="0" err="1"/>
              <a:t>specialuse</a:t>
            </a:r>
            <a:r>
              <a:rPr lang="en-US" dirty="0"/>
              <a:t> areas. If the room needs to be divided or it needs more “wall space” to display your students’ work, consider low-cost options such as the backs of bookshelves, or tall upright screen mats that are woven of palm leaves or bamboo and made by your students or their families. </a:t>
            </a:r>
            <a:endParaRPr lang="pl-PL" dirty="0" smtClean="0"/>
          </a:p>
          <a:p>
            <a:r>
              <a:rPr lang="en-US" dirty="0" smtClean="0"/>
              <a:t>These </a:t>
            </a:r>
            <a:r>
              <a:rPr lang="en-US" dirty="0"/>
              <a:t>mats can even be used to divide classrooms in schools where there are no dividing walls. </a:t>
            </a:r>
          </a:p>
        </p:txBody>
      </p:sp>
      <p:sp>
        <p:nvSpPr>
          <p:cNvPr id="4" name="Prostokąt 3"/>
          <p:cNvSpPr/>
          <p:nvPr/>
        </p:nvSpPr>
        <p:spPr>
          <a:xfrm>
            <a:off x="339777" y="6176963"/>
            <a:ext cx="11512446" cy="646331"/>
          </a:xfrm>
          <a:prstGeom prst="rect">
            <a:avLst/>
          </a:prstGeom>
        </p:spPr>
        <p:txBody>
          <a:bodyPr wrap="square">
            <a:spAutoFit/>
          </a:bodyPr>
          <a:lstStyle/>
          <a:p>
            <a:r>
              <a:rPr lang="en-US" dirty="0"/>
              <a:t>Adapted from: Classroom Management – Managing Physical Space. Collaborative for Excellence in Teacher Education (CETP), National Science Foundation. http://www.temple.edu/CETP/temple_teach/cm-space.html</a:t>
            </a:r>
          </a:p>
        </p:txBody>
      </p:sp>
    </p:spTree>
    <p:extLst>
      <p:ext uri="{BB962C8B-B14F-4D97-AF65-F5344CB8AC3E}">
        <p14:creationId xmlns:p14="http://schemas.microsoft.com/office/powerpoint/2010/main" val="8737617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9999"/>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en-US" b="1" dirty="0"/>
              <a:t>Here are some things to think about as you and your students organize your classroom space.</a:t>
            </a:r>
            <a:endParaRPr lang="en-US" dirty="0"/>
          </a:p>
        </p:txBody>
      </p:sp>
      <p:sp>
        <p:nvSpPr>
          <p:cNvPr id="3" name="Symbol zastępczy zawartości 2"/>
          <p:cNvSpPr>
            <a:spLocks noGrp="1"/>
          </p:cNvSpPr>
          <p:nvPr>
            <p:ph idx="1"/>
          </p:nvPr>
        </p:nvSpPr>
        <p:spPr>
          <a:xfrm>
            <a:off x="339777" y="1690688"/>
            <a:ext cx="8114675" cy="4486275"/>
          </a:xfrm>
          <a:solidFill>
            <a:srgbClr val="FF9999"/>
          </a:solidFill>
        </p:spPr>
        <p:txBody>
          <a:bodyPr>
            <a:normAutofit lnSpcReduction="10000"/>
          </a:bodyPr>
          <a:lstStyle/>
          <a:p>
            <a:r>
              <a:rPr lang="en-US" dirty="0"/>
              <a:t>Instructional materials and teaching resources. </a:t>
            </a:r>
            <a:endParaRPr lang="pl-PL" dirty="0"/>
          </a:p>
          <a:p>
            <a:r>
              <a:rPr lang="en-US" dirty="0" smtClean="0"/>
              <a:t>Books </a:t>
            </a:r>
            <a:r>
              <a:rPr lang="en-US" dirty="0"/>
              <a:t>and other instructional materials need to be stored so they can be obtained and put away easily. </a:t>
            </a:r>
            <a:endParaRPr lang="pl-PL" dirty="0" smtClean="0"/>
          </a:p>
          <a:p>
            <a:r>
              <a:rPr lang="en-US" dirty="0" smtClean="0"/>
              <a:t>Tools</a:t>
            </a:r>
            <a:r>
              <a:rPr lang="en-US" dirty="0"/>
              <a:t>, such as chalk, rulers, paper, paint, and scissors, need to be placed so students have access to them without disturbing other students</a:t>
            </a:r>
            <a:r>
              <a:rPr lang="en-US" dirty="0" smtClean="0"/>
              <a:t>.</a:t>
            </a:r>
            <a:endParaRPr lang="pl-PL" dirty="0" smtClean="0"/>
          </a:p>
          <a:p>
            <a:r>
              <a:rPr lang="en-US" dirty="0" smtClean="0"/>
              <a:t> </a:t>
            </a:r>
            <a:r>
              <a:rPr lang="en-US" dirty="0"/>
              <a:t>Like instructional materials, teaching tools such as portable chalkboards, easels, chart paper, and work tables need to be stored so they can be used but are not in the way, and, in crowded classrooms, they do not take up valuable space.</a:t>
            </a:r>
          </a:p>
        </p:txBody>
      </p:sp>
      <p:sp>
        <p:nvSpPr>
          <p:cNvPr id="4" name="Prostokąt 3"/>
          <p:cNvSpPr/>
          <p:nvPr/>
        </p:nvSpPr>
        <p:spPr>
          <a:xfrm>
            <a:off x="339777" y="6176963"/>
            <a:ext cx="11512446" cy="646331"/>
          </a:xfrm>
          <a:prstGeom prst="rect">
            <a:avLst/>
          </a:prstGeom>
        </p:spPr>
        <p:txBody>
          <a:bodyPr wrap="square">
            <a:spAutoFit/>
          </a:bodyPr>
          <a:lstStyle/>
          <a:p>
            <a:r>
              <a:rPr lang="en-US" dirty="0"/>
              <a:t>Adapted from: Classroom Management – Managing Physical Space. Collaborative for Excellence in Teacher Education (CETP), National Science Foundation. http://www.temple.edu/CETP/temple_teach/cm-space.html</a:t>
            </a:r>
          </a:p>
        </p:txBody>
      </p:sp>
      <p:pic>
        <p:nvPicPr>
          <p:cNvPr id="5" name="Symbol zastępczy zawartości 6" descr="Positive discipline in the inclusive, learning-friendly classroom: a guide for teachers and teacher educators - UNESCO Digital Library – Opera"/>
          <p:cNvPicPr>
            <a:picLocks noChangeAspect="1"/>
          </p:cNvPicPr>
          <p:nvPr/>
        </p:nvPicPr>
        <p:blipFill rotWithShape="1">
          <a:blip r:embed="rId2" cstate="print">
            <a:extLst>
              <a:ext uri="{28A0092B-C50C-407E-A947-70E740481C1C}">
                <a14:useLocalDpi xmlns:a14="http://schemas.microsoft.com/office/drawing/2010/main" val="0"/>
              </a:ext>
            </a:extLst>
          </a:blip>
          <a:srcRect l="21791" t="57304" r="67785" b="15417"/>
          <a:stretch/>
        </p:blipFill>
        <p:spPr>
          <a:xfrm>
            <a:off x="8484433" y="1766807"/>
            <a:ext cx="3015309" cy="4216336"/>
          </a:xfrm>
          <a:prstGeom prst="rect">
            <a:avLst/>
          </a:prstGeom>
        </p:spPr>
      </p:pic>
    </p:spTree>
    <p:extLst>
      <p:ext uri="{BB962C8B-B14F-4D97-AF65-F5344CB8AC3E}">
        <p14:creationId xmlns:p14="http://schemas.microsoft.com/office/powerpoint/2010/main" val="26003071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en-US" b="1" dirty="0"/>
              <a:t>Here are some things to think about as you and your students organize your classroom space.</a:t>
            </a:r>
            <a:endParaRPr lang="en-US" dirty="0"/>
          </a:p>
        </p:txBody>
      </p:sp>
      <p:sp>
        <p:nvSpPr>
          <p:cNvPr id="3" name="Symbol zastępczy zawartości 2"/>
          <p:cNvSpPr>
            <a:spLocks noGrp="1"/>
          </p:cNvSpPr>
          <p:nvPr>
            <p:ph idx="1"/>
          </p:nvPr>
        </p:nvSpPr>
        <p:spPr>
          <a:xfrm>
            <a:off x="339778" y="1690688"/>
            <a:ext cx="8369508" cy="4486275"/>
          </a:xfrm>
          <a:solidFill>
            <a:schemeClr val="accent1">
              <a:lumMod val="40000"/>
              <a:lumOff val="60000"/>
            </a:schemeClr>
          </a:solidFill>
        </p:spPr>
        <p:txBody>
          <a:bodyPr>
            <a:normAutofit fontScale="92500" lnSpcReduction="20000"/>
          </a:bodyPr>
          <a:lstStyle/>
          <a:p>
            <a:r>
              <a:rPr lang="en-US" dirty="0"/>
              <a:t>Student work. </a:t>
            </a:r>
            <a:endParaRPr lang="pl-PL" dirty="0" smtClean="0"/>
          </a:p>
          <a:p>
            <a:r>
              <a:rPr lang="en-US" dirty="0" smtClean="0"/>
              <a:t>Collecting </a:t>
            </a:r>
            <a:r>
              <a:rPr lang="en-US" dirty="0"/>
              <a:t>and storing student work can very quickly become overwhelming if a plan is not in place. Some teachers use individual file folders to do this. </a:t>
            </a:r>
            <a:endParaRPr lang="pl-PL" dirty="0" smtClean="0"/>
          </a:p>
          <a:p>
            <a:r>
              <a:rPr lang="en-US" dirty="0" smtClean="0"/>
              <a:t>Files </a:t>
            </a:r>
            <a:r>
              <a:rPr lang="en-US" dirty="0"/>
              <a:t>might be created for each student, and by each student, for each subject or for groups of students. A space is needed to display student work as well. </a:t>
            </a:r>
            <a:endParaRPr lang="pl-PL" dirty="0" smtClean="0"/>
          </a:p>
          <a:p>
            <a:r>
              <a:rPr lang="en-US" dirty="0" smtClean="0"/>
              <a:t>This </a:t>
            </a:r>
            <a:r>
              <a:rPr lang="en-US" dirty="0"/>
              <a:t>space can be wall space or even strings onto which each student’s work is attached with clips, tape, or even blunt thorns. </a:t>
            </a:r>
            <a:endParaRPr lang="pl-PL" dirty="0" smtClean="0"/>
          </a:p>
          <a:p>
            <a:r>
              <a:rPr lang="en-US" dirty="0" smtClean="0"/>
              <a:t>Decorating </a:t>
            </a:r>
            <a:r>
              <a:rPr lang="en-US" dirty="0"/>
              <a:t>the room with student’s work will also help add to the attractiveness of the room and make it more welcoming, even if there are a lot of children in the classroom.</a:t>
            </a:r>
          </a:p>
        </p:txBody>
      </p:sp>
      <p:sp>
        <p:nvSpPr>
          <p:cNvPr id="4" name="Prostokąt 3"/>
          <p:cNvSpPr/>
          <p:nvPr/>
        </p:nvSpPr>
        <p:spPr>
          <a:xfrm>
            <a:off x="339777" y="6176963"/>
            <a:ext cx="11512446" cy="646331"/>
          </a:xfrm>
          <a:prstGeom prst="rect">
            <a:avLst/>
          </a:prstGeom>
        </p:spPr>
        <p:txBody>
          <a:bodyPr wrap="square">
            <a:spAutoFit/>
          </a:bodyPr>
          <a:lstStyle/>
          <a:p>
            <a:r>
              <a:rPr lang="en-US" dirty="0"/>
              <a:t>Adapted from: Classroom Management – Managing Physical Space. Collaborative for Excellence in Teacher Education (CETP), National Science Foundation. http://www.temple.edu/CETP/temple_teach/cm-space.html</a:t>
            </a:r>
          </a:p>
        </p:txBody>
      </p:sp>
      <p:pic>
        <p:nvPicPr>
          <p:cNvPr id="5" name="Symbol zastępczy zawartości 6" descr="Positive discipline in the inclusive, learning-friendly classroom: a guide for teachers and teacher educators - UNESCO Digital Library – Opera"/>
          <p:cNvPicPr>
            <a:picLocks noChangeAspect="1"/>
          </p:cNvPicPr>
          <p:nvPr/>
        </p:nvPicPr>
        <p:blipFill rotWithShape="1">
          <a:blip r:embed="rId2" cstate="print">
            <a:extLst>
              <a:ext uri="{28A0092B-C50C-407E-A947-70E740481C1C}">
                <a14:useLocalDpi xmlns:a14="http://schemas.microsoft.com/office/drawing/2010/main" val="0"/>
              </a:ext>
            </a:extLst>
          </a:blip>
          <a:srcRect l="21791" t="57304" r="67785" b="15417"/>
          <a:stretch/>
        </p:blipFill>
        <p:spPr>
          <a:xfrm>
            <a:off x="8836914" y="1825657"/>
            <a:ext cx="3015309" cy="4216336"/>
          </a:xfrm>
          <a:prstGeom prst="rect">
            <a:avLst/>
          </a:prstGeom>
        </p:spPr>
      </p:pic>
    </p:spTree>
    <p:extLst>
      <p:ext uri="{BB962C8B-B14F-4D97-AF65-F5344CB8AC3E}">
        <p14:creationId xmlns:p14="http://schemas.microsoft.com/office/powerpoint/2010/main" val="3181998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solidFill>
            <a:srgbClr val="92D050"/>
          </a:solidFill>
        </p:spPr>
        <p:txBody>
          <a:bodyPr>
            <a:normAutofit fontScale="90000"/>
          </a:bodyPr>
          <a:lstStyle/>
          <a:p>
            <a:r>
              <a:rPr lang="en-US" b="1" dirty="0"/>
              <a:t>Here are some things to think about as you and your students organize your classroom space.</a:t>
            </a:r>
            <a:endParaRPr lang="en-US" dirty="0"/>
          </a:p>
        </p:txBody>
      </p:sp>
      <p:sp>
        <p:nvSpPr>
          <p:cNvPr id="3" name="Symbol zastępczy zawartości 2"/>
          <p:cNvSpPr>
            <a:spLocks noGrp="1"/>
          </p:cNvSpPr>
          <p:nvPr>
            <p:ph idx="1"/>
          </p:nvPr>
        </p:nvSpPr>
        <p:spPr>
          <a:xfrm>
            <a:off x="339777" y="1690688"/>
            <a:ext cx="8264577" cy="4486275"/>
          </a:xfrm>
          <a:solidFill>
            <a:srgbClr val="92D050"/>
          </a:solidFill>
        </p:spPr>
        <p:txBody>
          <a:bodyPr>
            <a:normAutofit fontScale="92500" lnSpcReduction="10000"/>
          </a:bodyPr>
          <a:lstStyle/>
          <a:p>
            <a:r>
              <a:rPr lang="en-US" dirty="0"/>
              <a:t>Student involvement. </a:t>
            </a:r>
            <a:endParaRPr lang="pl-PL" dirty="0" smtClean="0"/>
          </a:p>
          <a:p>
            <a:r>
              <a:rPr lang="en-US" dirty="0" smtClean="0"/>
              <a:t>Students </a:t>
            </a:r>
            <a:r>
              <a:rPr lang="en-US" dirty="0"/>
              <a:t>can be very helpful in managing the classroom’s physical space, and it helps them to develop a sense of responsibility. </a:t>
            </a:r>
            <a:endParaRPr lang="pl-PL" dirty="0" smtClean="0"/>
          </a:p>
          <a:p>
            <a:r>
              <a:rPr lang="en-US" dirty="0" smtClean="0"/>
              <a:t>They </a:t>
            </a:r>
            <a:r>
              <a:rPr lang="en-US" dirty="0"/>
              <a:t>can hang up student work, create bulletin boards, and put away instructional materials at the end of each lesson. </a:t>
            </a:r>
            <a:endParaRPr lang="pl-PL" dirty="0" smtClean="0"/>
          </a:p>
          <a:p>
            <a:r>
              <a:rPr lang="en-US" dirty="0" smtClean="0"/>
              <a:t>Students </a:t>
            </a:r>
            <a:r>
              <a:rPr lang="en-US" dirty="0"/>
              <a:t>can also be helpful in solving space problems. </a:t>
            </a:r>
            <a:endParaRPr lang="pl-PL" dirty="0" smtClean="0"/>
          </a:p>
          <a:p>
            <a:r>
              <a:rPr lang="en-US" dirty="0" smtClean="0"/>
              <a:t>When </a:t>
            </a:r>
            <a:r>
              <a:rPr lang="en-US" dirty="0"/>
              <a:t>a problem occurs, such as students bumping into each other or not enough adequate seating space, ask them to suggest solutions.</a:t>
            </a:r>
          </a:p>
        </p:txBody>
      </p:sp>
      <p:sp>
        <p:nvSpPr>
          <p:cNvPr id="4" name="Prostokąt 3"/>
          <p:cNvSpPr/>
          <p:nvPr/>
        </p:nvSpPr>
        <p:spPr>
          <a:xfrm>
            <a:off x="339777" y="6176963"/>
            <a:ext cx="11512446" cy="646331"/>
          </a:xfrm>
          <a:prstGeom prst="rect">
            <a:avLst/>
          </a:prstGeom>
        </p:spPr>
        <p:txBody>
          <a:bodyPr wrap="square">
            <a:spAutoFit/>
          </a:bodyPr>
          <a:lstStyle/>
          <a:p>
            <a:r>
              <a:rPr lang="en-US" dirty="0"/>
              <a:t>Adapted from: Classroom Management – Managing Physical Space. Collaborative for Excellence in Teacher Education (CETP), National Science Foundation. http://www.temple.edu/CETP/temple_teach/cm-space.html</a:t>
            </a:r>
          </a:p>
        </p:txBody>
      </p:sp>
      <p:pic>
        <p:nvPicPr>
          <p:cNvPr id="5" name="Symbol zastępczy zawartości 6" descr="Positive discipline in the inclusive, learning-friendly classroom: a guide for teachers and teacher educators - UNESCO Digital Library – Opera"/>
          <p:cNvPicPr>
            <a:picLocks noChangeAspect="1"/>
          </p:cNvPicPr>
          <p:nvPr/>
        </p:nvPicPr>
        <p:blipFill rotWithShape="1">
          <a:blip r:embed="rId2" cstate="print">
            <a:extLst>
              <a:ext uri="{28A0092B-C50C-407E-A947-70E740481C1C}">
                <a14:useLocalDpi xmlns:a14="http://schemas.microsoft.com/office/drawing/2010/main" val="0"/>
              </a:ext>
            </a:extLst>
          </a:blip>
          <a:srcRect l="21791" t="57304" r="67785" b="15417"/>
          <a:stretch/>
        </p:blipFill>
        <p:spPr>
          <a:xfrm>
            <a:off x="8484433" y="1766807"/>
            <a:ext cx="3015309" cy="4216336"/>
          </a:xfrm>
          <a:prstGeom prst="rect">
            <a:avLst/>
          </a:prstGeom>
        </p:spPr>
      </p:pic>
    </p:spTree>
    <p:extLst>
      <p:ext uri="{BB962C8B-B14F-4D97-AF65-F5344CB8AC3E}">
        <p14:creationId xmlns:p14="http://schemas.microsoft.com/office/powerpoint/2010/main" val="8745169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en-US" b="1" dirty="0" smtClean="0">
                <a:latin typeface="Arial" panose="020B0604020202020204" pitchFamily="34" charset="0"/>
                <a:cs typeface="Arial" panose="020B0604020202020204" pitchFamily="34" charset="0"/>
              </a:rPr>
              <a:t>Remember </a:t>
            </a:r>
            <a:endParaRPr lang="en-US" b="1" dirty="0">
              <a:latin typeface="Arial" panose="020B0604020202020204" pitchFamily="34" charset="0"/>
              <a:cs typeface="Arial" panose="020B0604020202020204" pitchFamily="34" charset="0"/>
            </a:endParaRPr>
          </a:p>
        </p:txBody>
      </p:sp>
      <p:sp>
        <p:nvSpPr>
          <p:cNvPr id="3" name="Symbol zastępczy zawartości 2"/>
          <p:cNvSpPr>
            <a:spLocks noGrp="1"/>
          </p:cNvSpPr>
          <p:nvPr>
            <p:ph idx="1"/>
          </p:nvPr>
        </p:nvSpPr>
        <p:spPr>
          <a:xfrm>
            <a:off x="110522" y="2012401"/>
            <a:ext cx="5300928" cy="4486275"/>
          </a:xfrm>
        </p:spPr>
        <p:txBody>
          <a:bodyPr/>
          <a:lstStyle/>
          <a:p>
            <a:pPr algn="ctr"/>
            <a:r>
              <a:rPr lang="en-US" b="1" dirty="0" smtClean="0">
                <a:effectLst>
                  <a:outerShdw blurRad="38100" dist="38100" dir="2700000" algn="tl">
                    <a:srgbClr val="000000">
                      <a:alpha val="43137"/>
                    </a:srgbClr>
                  </a:outerShdw>
                </a:effectLst>
              </a:rPr>
              <a:t>Good </a:t>
            </a:r>
            <a:r>
              <a:rPr lang="en-US" b="1" dirty="0">
                <a:effectLst>
                  <a:outerShdw blurRad="38100" dist="38100" dir="2700000" algn="tl">
                    <a:srgbClr val="000000">
                      <a:alpha val="43137"/>
                    </a:srgbClr>
                  </a:outerShdw>
                </a:effectLst>
              </a:rPr>
              <a:t>discipline and the creation of positive student </a:t>
            </a:r>
            <a:r>
              <a:rPr lang="en-US" b="1" dirty="0" err="1">
                <a:effectLst>
                  <a:outerShdw blurRad="38100" dist="38100" dir="2700000" algn="tl">
                    <a:srgbClr val="000000">
                      <a:alpha val="43137"/>
                    </a:srgbClr>
                  </a:outerShdw>
                </a:effectLst>
              </a:rPr>
              <a:t>behaviours</a:t>
            </a:r>
            <a:r>
              <a:rPr lang="en-US" b="1" dirty="0">
                <a:effectLst>
                  <a:outerShdw blurRad="38100" dist="38100" dir="2700000" algn="tl">
                    <a:srgbClr val="000000">
                      <a:alpha val="43137"/>
                    </a:srgbClr>
                  </a:outerShdw>
                </a:effectLst>
              </a:rPr>
              <a:t> is much more likely </a:t>
            </a:r>
            <a:r>
              <a:rPr lang="en-US" b="1" dirty="0">
                <a:solidFill>
                  <a:srgbClr val="FF0000"/>
                </a:solidFill>
                <a:effectLst>
                  <a:outerShdw blurRad="38100" dist="38100" dir="2700000" algn="tl">
                    <a:srgbClr val="000000">
                      <a:alpha val="43137"/>
                    </a:srgbClr>
                  </a:outerShdw>
                </a:effectLst>
              </a:rPr>
              <a:t>to occur if your classroom and its activities are structured or arranged to enhance cooperative </a:t>
            </a:r>
            <a:r>
              <a:rPr lang="en-US" b="1" dirty="0" err="1">
                <a:solidFill>
                  <a:srgbClr val="FF0000"/>
                </a:solidFill>
                <a:effectLst>
                  <a:outerShdw blurRad="38100" dist="38100" dir="2700000" algn="tl">
                    <a:srgbClr val="000000">
                      <a:alpha val="43137"/>
                    </a:srgbClr>
                  </a:outerShdw>
                </a:effectLst>
              </a:rPr>
              <a:t>behaviour</a:t>
            </a:r>
            <a:r>
              <a:rPr lang="en-US" b="1" dirty="0">
                <a:solidFill>
                  <a:srgbClr val="FF0000"/>
                </a:solidFill>
                <a:effectLst>
                  <a:outerShdw blurRad="38100" dist="38100" dir="2700000" algn="tl">
                    <a:srgbClr val="000000">
                      <a:alpha val="43137"/>
                    </a:srgbClr>
                  </a:outerShdw>
                </a:effectLst>
              </a:rPr>
              <a:t> between your students and yourself.</a:t>
            </a:r>
          </a:p>
        </p:txBody>
      </p:sp>
      <p:pic>
        <p:nvPicPr>
          <p:cNvPr id="1026" name="Picture 2" descr="Positive Discipline | Tutor Audrey オードリー's Column - Cafetalk"/>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112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5696263" y="1958076"/>
            <a:ext cx="5925687" cy="28664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8145734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en-US" b="1" dirty="0" smtClean="0">
                <a:latin typeface="+mn-lt"/>
              </a:rPr>
              <a:t>HERE ARE SOME STRATEGIES TO HELP DISCIPLINE A CHILD WHO HAS SPECIAL NEEDS</a:t>
            </a:r>
            <a:r>
              <a:rPr lang="en-US" dirty="0"/>
              <a:t/>
            </a:r>
            <a:br>
              <a:rPr lang="en-US" dirty="0"/>
            </a:br>
            <a:endParaRPr lang="en-US" dirty="0"/>
          </a:p>
        </p:txBody>
      </p:sp>
      <p:sp>
        <p:nvSpPr>
          <p:cNvPr id="3" name="Symbol zastępczy zawartości 2"/>
          <p:cNvSpPr>
            <a:spLocks noGrp="1"/>
          </p:cNvSpPr>
          <p:nvPr>
            <p:ph idx="1"/>
          </p:nvPr>
        </p:nvSpPr>
        <p:spPr>
          <a:solidFill>
            <a:srgbClr val="C00000"/>
          </a:solidFill>
        </p:spPr>
        <p:txBody>
          <a:bodyPr>
            <a:normAutofit/>
          </a:bodyPr>
          <a:lstStyle/>
          <a:p>
            <a:r>
              <a:rPr lang="en-US" sz="2900" b="1" dirty="0" smtClean="0"/>
              <a:t>Be </a:t>
            </a:r>
            <a:r>
              <a:rPr lang="en-US" sz="2900" b="1" dirty="0"/>
              <a:t>Consistent. ...</a:t>
            </a:r>
          </a:p>
          <a:p>
            <a:r>
              <a:rPr lang="en-US" sz="2900" b="1" dirty="0"/>
              <a:t>Learn About </a:t>
            </a:r>
            <a:r>
              <a:rPr lang="pl-PL" sz="2900" b="1" dirty="0" smtClean="0"/>
              <a:t>the </a:t>
            </a:r>
            <a:r>
              <a:rPr lang="en-US" sz="2900" b="1" dirty="0" smtClean="0"/>
              <a:t>Child's </a:t>
            </a:r>
            <a:r>
              <a:rPr lang="en-US" sz="2900" b="1" dirty="0"/>
              <a:t>Condition. ...</a:t>
            </a:r>
          </a:p>
          <a:p>
            <a:r>
              <a:rPr lang="en-US" sz="2900" b="1" dirty="0"/>
              <a:t>Defining Expectations. ...</a:t>
            </a:r>
          </a:p>
          <a:p>
            <a:r>
              <a:rPr lang="en-US" sz="2900" b="1" dirty="0"/>
              <a:t>Use Rewards and Consequences. ...</a:t>
            </a:r>
          </a:p>
          <a:p>
            <a:r>
              <a:rPr lang="en-US" sz="2900" b="1" dirty="0"/>
              <a:t>Use Clear and Simple Messages. ...</a:t>
            </a:r>
          </a:p>
          <a:p>
            <a:r>
              <a:rPr lang="en-US" sz="2900" b="1" dirty="0"/>
              <a:t>Offer Praise. ...</a:t>
            </a:r>
          </a:p>
          <a:p>
            <a:r>
              <a:rPr lang="en-US" sz="2900" b="1" dirty="0"/>
              <a:t>Establish a Routine. ...</a:t>
            </a:r>
          </a:p>
          <a:p>
            <a:r>
              <a:rPr lang="en-US" sz="2900" b="1" dirty="0"/>
              <a:t>Believe in </a:t>
            </a:r>
            <a:r>
              <a:rPr lang="pl-PL" sz="2900" b="1" dirty="0" err="1" smtClean="0"/>
              <a:t>every</a:t>
            </a:r>
            <a:r>
              <a:rPr lang="pl-PL" sz="2900" b="1" dirty="0" smtClean="0"/>
              <a:t> </a:t>
            </a:r>
            <a:r>
              <a:rPr lang="en-US" sz="2900" b="1" dirty="0" smtClean="0"/>
              <a:t>Child</a:t>
            </a:r>
            <a:r>
              <a:rPr lang="en-US" sz="2900" b="1" dirty="0"/>
              <a:t>.</a:t>
            </a:r>
          </a:p>
          <a:p>
            <a:endParaRPr lang="en-US" dirty="0"/>
          </a:p>
        </p:txBody>
      </p:sp>
    </p:spTree>
    <p:extLst>
      <p:ext uri="{BB962C8B-B14F-4D97-AF65-F5344CB8AC3E}">
        <p14:creationId xmlns:p14="http://schemas.microsoft.com/office/powerpoint/2010/main" val="3953831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solidFill>
                  <a:srgbClr val="996633"/>
                </a:solidFill>
                <a:latin typeface="Arial Black" panose="020B0A04020102020204" pitchFamily="34" charset="0"/>
                <a:cs typeface="Aharoni" panose="02010803020104030203" pitchFamily="2" charset="-79"/>
              </a:rPr>
              <a:t>DISCIPLINE?</a:t>
            </a:r>
            <a:endParaRPr lang="en-US" b="1" dirty="0">
              <a:solidFill>
                <a:srgbClr val="996633"/>
              </a:solidFill>
              <a:latin typeface="Arial Black" panose="020B0A04020102020204" pitchFamily="34" charset="0"/>
              <a:cs typeface="Aharoni" panose="02010803020104030203" pitchFamily="2" charset="-79"/>
            </a:endParaRPr>
          </a:p>
        </p:txBody>
      </p:sp>
      <p:sp>
        <p:nvSpPr>
          <p:cNvPr id="3" name="Symbol zastępczy zawartości 2"/>
          <p:cNvSpPr>
            <a:spLocks noGrp="1"/>
          </p:cNvSpPr>
          <p:nvPr>
            <p:ph idx="1"/>
          </p:nvPr>
        </p:nvSpPr>
        <p:spPr>
          <a:xfrm>
            <a:off x="307975" y="1690688"/>
            <a:ext cx="11249441" cy="4351338"/>
          </a:xfrm>
        </p:spPr>
        <p:txBody>
          <a:bodyPr/>
          <a:lstStyle/>
          <a:p>
            <a:r>
              <a:rPr lang="en-US" dirty="0"/>
              <a:t>What do I remember from my childhood (school) when it comes to discipline?</a:t>
            </a:r>
          </a:p>
          <a:p>
            <a:endParaRPr lang="en-US" dirty="0"/>
          </a:p>
          <a:p>
            <a:r>
              <a:rPr lang="en-US" dirty="0"/>
              <a:t>Are these associations </a:t>
            </a:r>
            <a:r>
              <a:rPr lang="en-US" dirty="0" smtClean="0"/>
              <a:t>positive</a:t>
            </a:r>
            <a:endParaRPr lang="pl-PL" dirty="0" smtClean="0"/>
          </a:p>
          <a:p>
            <a:pPr marL="0" indent="0">
              <a:buNone/>
            </a:pPr>
            <a:r>
              <a:rPr lang="en-US" dirty="0" smtClean="0"/>
              <a:t> </a:t>
            </a:r>
            <a:r>
              <a:rPr lang="en-US" dirty="0"/>
              <a:t>or negative?</a:t>
            </a:r>
          </a:p>
          <a:p>
            <a:endParaRPr lang="en-US" dirty="0"/>
          </a:p>
          <a:p>
            <a:r>
              <a:rPr lang="en-US" dirty="0"/>
              <a:t>Why? (reasons?)</a:t>
            </a:r>
          </a:p>
        </p:txBody>
      </p:sp>
      <p:sp>
        <p:nvSpPr>
          <p:cNvPr id="4" name="AutoShape 2" descr="Self-Discipline: How to Get a Stronger Hold of Your Life - EgyptTod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2" name="Picture 4" descr="Progressive Discipline as a Management Tool – Open Sourced Workpl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5700" y="2428227"/>
            <a:ext cx="6251716" cy="394259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49082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b="1" dirty="0"/>
              <a:t>Encouragement </a:t>
            </a:r>
            <a:r>
              <a:rPr lang="en-US" b="1" dirty="0" smtClean="0"/>
              <a:t>Strategies</a:t>
            </a:r>
            <a:r>
              <a:rPr lang="pl-PL" b="1" dirty="0" smtClean="0"/>
              <a:t/>
            </a:r>
            <a:br>
              <a:rPr lang="pl-PL" b="1" dirty="0" smtClean="0"/>
            </a:br>
            <a:endParaRPr lang="en-US" b="1" dirty="0"/>
          </a:p>
        </p:txBody>
      </p:sp>
      <p:sp>
        <p:nvSpPr>
          <p:cNvPr id="3" name="Symbol zastępczy zawartości 2"/>
          <p:cNvSpPr>
            <a:spLocks noGrp="1"/>
          </p:cNvSpPr>
          <p:nvPr>
            <p:ph idx="1"/>
          </p:nvPr>
        </p:nvSpPr>
        <p:spPr>
          <a:xfrm>
            <a:off x="689548" y="1454046"/>
            <a:ext cx="10664252" cy="4722917"/>
          </a:xfrm>
        </p:spPr>
        <p:txBody>
          <a:bodyPr>
            <a:normAutofit fontScale="85000" lnSpcReduction="20000"/>
          </a:bodyPr>
          <a:lstStyle/>
          <a:p>
            <a:pPr>
              <a:buFont typeface="Wingdings" panose="05000000000000000000" pitchFamily="2" charset="2"/>
              <a:buChar char="q"/>
            </a:pPr>
            <a:r>
              <a:rPr lang="en-US" b="1" dirty="0"/>
              <a:t>Maintaining a positive emotional tone in the classroom. How you treat and react to your students will be reflected in their </a:t>
            </a:r>
            <a:r>
              <a:rPr lang="en-US" b="1" dirty="0" err="1"/>
              <a:t>behaviour</a:t>
            </a:r>
            <a:r>
              <a:rPr lang="en-US" b="1" dirty="0" smtClean="0"/>
              <a:t>.</a:t>
            </a:r>
            <a:endParaRPr lang="pl-PL" b="1" dirty="0" smtClean="0"/>
          </a:p>
          <a:p>
            <a:pPr>
              <a:buFont typeface="Wingdings" panose="05000000000000000000" pitchFamily="2" charset="2"/>
              <a:buChar char="q"/>
            </a:pPr>
            <a:endParaRPr lang="pl-PL" b="1" dirty="0" smtClean="0"/>
          </a:p>
          <a:p>
            <a:pPr>
              <a:buFont typeface="Wingdings" panose="05000000000000000000" pitchFamily="2" charset="2"/>
              <a:buChar char="q"/>
            </a:pPr>
            <a:r>
              <a:rPr lang="pl-PL" b="1" dirty="0"/>
              <a:t>P</a:t>
            </a:r>
            <a:r>
              <a:rPr lang="en-US" b="1" dirty="0" err="1" smtClean="0"/>
              <a:t>roviding</a:t>
            </a:r>
            <a:r>
              <a:rPr lang="en-US" b="1" dirty="0" smtClean="0"/>
              <a:t> </a:t>
            </a:r>
            <a:r>
              <a:rPr lang="en-US" b="1" dirty="0"/>
              <a:t>attention to the student to increase positive </a:t>
            </a:r>
            <a:r>
              <a:rPr lang="en-US" b="1" dirty="0" err="1"/>
              <a:t>behaviour</a:t>
            </a:r>
            <a:r>
              <a:rPr lang="en-US" b="1" dirty="0"/>
              <a:t>. For older children, attention includes being aware of and interested in their home life, in their school activities, and in any other activities that interest them</a:t>
            </a:r>
            <a:r>
              <a:rPr lang="en-US" b="1" dirty="0" smtClean="0"/>
              <a:t>.</a:t>
            </a:r>
            <a:endParaRPr lang="pl-PL" b="1" dirty="0" smtClean="0"/>
          </a:p>
          <a:p>
            <a:pPr marL="0" indent="0">
              <a:buNone/>
            </a:pPr>
            <a:endParaRPr lang="pl-PL" b="1" dirty="0" smtClean="0"/>
          </a:p>
          <a:p>
            <a:pPr>
              <a:buFont typeface="Wingdings" panose="05000000000000000000" pitchFamily="2" charset="2"/>
              <a:buChar char="q"/>
            </a:pPr>
            <a:r>
              <a:rPr lang="en-US" b="1" dirty="0" smtClean="0"/>
              <a:t>Providing </a:t>
            </a:r>
            <a:r>
              <a:rPr lang="en-US" b="1" dirty="0"/>
              <a:t>consistency in the form of regular routines for daily activities and interactions to make unexpected, negative experiences less stressful</a:t>
            </a:r>
            <a:r>
              <a:rPr lang="en-US" b="1" dirty="0" smtClean="0"/>
              <a:t>.</a:t>
            </a:r>
            <a:endParaRPr lang="pl-PL" b="1" dirty="0" smtClean="0"/>
          </a:p>
          <a:p>
            <a:pPr>
              <a:buFont typeface="Wingdings" panose="05000000000000000000" pitchFamily="2" charset="2"/>
              <a:buChar char="q"/>
            </a:pPr>
            <a:r>
              <a:rPr lang="en-US" b="1" dirty="0" smtClean="0"/>
              <a:t>Responding </a:t>
            </a:r>
            <a:r>
              <a:rPr lang="en-US" b="1" dirty="0"/>
              <a:t>consistently to similar </a:t>
            </a:r>
            <a:r>
              <a:rPr lang="en-US" b="1" dirty="0" err="1"/>
              <a:t>behavioural</a:t>
            </a:r>
            <a:r>
              <a:rPr lang="en-US" b="1" dirty="0"/>
              <a:t> situations – both positive and negative – in order to promote more harmonious teacher-student relationships and more positive student outcomes. </a:t>
            </a:r>
            <a:endParaRPr lang="pl-PL" b="1" dirty="0" smtClean="0"/>
          </a:p>
          <a:p>
            <a:pPr>
              <a:buFont typeface="Wingdings" panose="05000000000000000000" pitchFamily="2" charset="2"/>
              <a:buChar char="q"/>
            </a:pPr>
            <a:endParaRPr lang="pl-PL" b="1" dirty="0"/>
          </a:p>
          <a:p>
            <a:pPr marL="0" indent="0">
              <a:buNone/>
            </a:pPr>
            <a:r>
              <a:rPr lang="en-US" sz="1600" dirty="0"/>
              <a:t>Adapted from: The American Academy of Pediatrics. Guidance for Effective Discipline. http://aappolicy.aappublications.org/cgi/content/full/ pediatrics;101/4/723</a:t>
            </a:r>
            <a:endParaRPr lang="en-US" sz="1600" b="1" dirty="0"/>
          </a:p>
        </p:txBody>
      </p:sp>
    </p:spTree>
    <p:extLst>
      <p:ext uri="{BB962C8B-B14F-4D97-AF65-F5344CB8AC3E}">
        <p14:creationId xmlns:p14="http://schemas.microsoft.com/office/powerpoint/2010/main" val="10417881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b="1" dirty="0"/>
              <a:t>Encouragement Strategies</a:t>
            </a:r>
          </a:p>
        </p:txBody>
      </p:sp>
      <p:sp>
        <p:nvSpPr>
          <p:cNvPr id="3" name="Symbol zastępczy zawartości 2"/>
          <p:cNvSpPr>
            <a:spLocks noGrp="1"/>
          </p:cNvSpPr>
          <p:nvPr>
            <p:ph idx="1"/>
          </p:nvPr>
        </p:nvSpPr>
        <p:spPr>
          <a:xfrm>
            <a:off x="674557" y="1690688"/>
            <a:ext cx="10679243" cy="4860013"/>
          </a:xfrm>
        </p:spPr>
        <p:txBody>
          <a:bodyPr>
            <a:normAutofit fontScale="77500" lnSpcReduction="20000"/>
          </a:bodyPr>
          <a:lstStyle/>
          <a:p>
            <a:pPr>
              <a:buFont typeface="Wingdings" panose="05000000000000000000" pitchFamily="2" charset="2"/>
              <a:buChar char="q"/>
            </a:pPr>
            <a:r>
              <a:rPr lang="en-US" b="1" dirty="0"/>
              <a:t>Being flexible, particularly with older children and adolescents. Listen to their reasons for complying or not complying with your requests or classroom rules and negotiate a solution. This shows that you value your students’ viewpoints, which can reduce future instances of </a:t>
            </a:r>
            <a:r>
              <a:rPr lang="en-US" b="1" dirty="0" err="1"/>
              <a:t>misbehaviour</a:t>
            </a:r>
            <a:r>
              <a:rPr lang="en-US" b="1" dirty="0"/>
              <a:t>. Moreover, involving the student in decision-making has been associated with long-term enhancement in moral judgment. </a:t>
            </a:r>
            <a:endParaRPr lang="pl-PL" b="1" dirty="0" smtClean="0"/>
          </a:p>
          <a:p>
            <a:pPr marL="0" indent="0">
              <a:buNone/>
            </a:pPr>
            <a:endParaRPr lang="pl-PL" b="1" dirty="0" smtClean="0"/>
          </a:p>
          <a:p>
            <a:pPr>
              <a:buFont typeface="Wingdings" panose="05000000000000000000" pitchFamily="2" charset="2"/>
              <a:buChar char="q"/>
            </a:pPr>
            <a:r>
              <a:rPr lang="en-US" b="1" dirty="0" smtClean="0"/>
              <a:t>Making </a:t>
            </a:r>
            <a:r>
              <a:rPr lang="en-US" b="1" dirty="0"/>
              <a:t>mistakes okay. Tell your students, “We only learn by making mistakes. I make mistakes everyday. So let’s make some now!” This creates a partnership for learning, one based on mutual respect. </a:t>
            </a:r>
            <a:endParaRPr lang="pl-PL" b="1" dirty="0" smtClean="0"/>
          </a:p>
          <a:p>
            <a:pPr marL="0" indent="0">
              <a:buNone/>
            </a:pPr>
            <a:endParaRPr lang="pl-PL" b="1" dirty="0" smtClean="0"/>
          </a:p>
          <a:p>
            <a:pPr>
              <a:buFont typeface="Wingdings" panose="05000000000000000000" pitchFamily="2" charset="2"/>
              <a:buChar char="q"/>
            </a:pPr>
            <a:r>
              <a:rPr lang="en-US" b="1" dirty="0" smtClean="0"/>
              <a:t>Building </a:t>
            </a:r>
            <a:r>
              <a:rPr lang="en-US" b="1" dirty="0"/>
              <a:t>confidence. Promote positive self-talk. Ask each of your students to talk about what they think they are good at, no matter what. Then apply their answers to your lessons; get them involved in helping you to teach</a:t>
            </a:r>
            <a:r>
              <a:rPr lang="en-US" b="1" dirty="0" smtClean="0"/>
              <a:t>.</a:t>
            </a:r>
            <a:endParaRPr lang="pl-PL" b="1" dirty="0" smtClean="0"/>
          </a:p>
          <a:p>
            <a:pPr marL="0" indent="0">
              <a:buNone/>
            </a:pPr>
            <a:r>
              <a:rPr lang="pl-PL" b="1" dirty="0" smtClean="0"/>
              <a:t> </a:t>
            </a:r>
          </a:p>
          <a:p>
            <a:pPr marL="0" indent="0">
              <a:buNone/>
            </a:pPr>
            <a:r>
              <a:rPr lang="en-US" sz="1800" dirty="0" smtClean="0"/>
              <a:t>Adapted </a:t>
            </a:r>
            <a:r>
              <a:rPr lang="en-US" sz="1800" dirty="0"/>
              <a:t>from: The American Academy of Pediatrics. Guidance for Effective Discipline. http://aappolicy.aappublications.org/cgi/content/full/ pediatrics;101/4/723</a:t>
            </a:r>
            <a:endParaRPr lang="en-US" sz="1800" b="1" dirty="0"/>
          </a:p>
        </p:txBody>
      </p:sp>
    </p:spTree>
    <p:extLst>
      <p:ext uri="{BB962C8B-B14F-4D97-AF65-F5344CB8AC3E}">
        <p14:creationId xmlns:p14="http://schemas.microsoft.com/office/powerpoint/2010/main" val="26212584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b="1" dirty="0"/>
              <a:t>Encouragement Strategies</a:t>
            </a:r>
          </a:p>
        </p:txBody>
      </p:sp>
      <p:sp>
        <p:nvSpPr>
          <p:cNvPr id="3" name="Symbol zastępczy zawartości 2"/>
          <p:cNvSpPr>
            <a:spLocks noGrp="1"/>
          </p:cNvSpPr>
          <p:nvPr>
            <p:ph idx="1"/>
          </p:nvPr>
        </p:nvSpPr>
        <p:spPr/>
        <p:txBody>
          <a:bodyPr>
            <a:normAutofit fontScale="92500" lnSpcReduction="10000"/>
          </a:bodyPr>
          <a:lstStyle/>
          <a:p>
            <a:pPr>
              <a:buFont typeface="Wingdings" panose="05000000000000000000" pitchFamily="2" charset="2"/>
              <a:buChar char="q"/>
            </a:pPr>
            <a:r>
              <a:rPr lang="en-US" dirty="0"/>
              <a:t>Focusing on past successes. For a student who tends to feel inadequate or fears failure, praise him or her for their last examination grade (no matter what it was), and encourage him or her to do better. Offer to give them special tutoring or extra credit work, and follow-up on it. </a:t>
            </a:r>
            <a:r>
              <a:rPr lang="en-US" dirty="0" smtClean="0"/>
              <a:t></a:t>
            </a:r>
            <a:endParaRPr lang="pl-PL" dirty="0" smtClean="0"/>
          </a:p>
          <a:p>
            <a:pPr marL="0" indent="0">
              <a:buNone/>
            </a:pPr>
            <a:endParaRPr lang="pl-PL" dirty="0"/>
          </a:p>
          <a:p>
            <a:pPr>
              <a:buFont typeface="Wingdings" panose="05000000000000000000" pitchFamily="2" charset="2"/>
              <a:buChar char="q"/>
            </a:pPr>
            <a:r>
              <a:rPr lang="en-US" dirty="0" smtClean="0"/>
              <a:t> </a:t>
            </a:r>
            <a:r>
              <a:rPr lang="en-US" dirty="0"/>
              <a:t>Making learning meaningful. Modify your instructional methods. Instead of a lecture on geometric shapes, divide your children into small groups and ask them to find as many different shapes around the school or community as they can in 15 minutes. The winning group gets a small prize!</a:t>
            </a:r>
            <a:r>
              <a:rPr lang="pl-PL" b="1" dirty="0" smtClean="0"/>
              <a:t> </a:t>
            </a:r>
          </a:p>
          <a:p>
            <a:pPr marL="0" indent="0">
              <a:buNone/>
            </a:pPr>
            <a:r>
              <a:rPr lang="en-US" sz="1800" dirty="0" smtClean="0"/>
              <a:t>Adapted </a:t>
            </a:r>
            <a:r>
              <a:rPr lang="en-US" sz="1800" dirty="0"/>
              <a:t>from: The American Academy of Pediatrics. Guidance for Effective Discipline. http://aappolicy.aappublications.org/cgi/content/full/ pediatrics;101/4/723</a:t>
            </a:r>
            <a:endParaRPr lang="en-US" sz="1800" b="1" dirty="0"/>
          </a:p>
        </p:txBody>
      </p:sp>
    </p:spTree>
    <p:extLst>
      <p:ext uri="{BB962C8B-B14F-4D97-AF65-F5344CB8AC3E}">
        <p14:creationId xmlns:p14="http://schemas.microsoft.com/office/powerpoint/2010/main" val="19792046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b="1" dirty="0">
                <a:latin typeface="+mn-lt"/>
              </a:rPr>
              <a:t>Be Consistent</a:t>
            </a:r>
            <a:br>
              <a:rPr lang="en-US" b="1" dirty="0">
                <a:latin typeface="+mn-lt"/>
              </a:rPr>
            </a:br>
            <a:endParaRPr lang="en-US" b="1" dirty="0">
              <a:latin typeface="+mn-lt"/>
            </a:endParaRPr>
          </a:p>
        </p:txBody>
      </p:sp>
      <p:sp>
        <p:nvSpPr>
          <p:cNvPr id="3" name="Symbol zastępczy zawartości 2"/>
          <p:cNvSpPr>
            <a:spLocks noGrp="1"/>
          </p:cNvSpPr>
          <p:nvPr>
            <p:ph idx="1"/>
          </p:nvPr>
        </p:nvSpPr>
        <p:spPr>
          <a:xfrm>
            <a:off x="838200" y="1214202"/>
            <a:ext cx="10515600" cy="5531371"/>
          </a:xfrm>
        </p:spPr>
        <p:txBody>
          <a:bodyPr>
            <a:normAutofit lnSpcReduction="10000"/>
          </a:bodyPr>
          <a:lstStyle/>
          <a:p>
            <a:r>
              <a:rPr lang="en-US" b="1" i="1" dirty="0" smtClean="0">
                <a:solidFill>
                  <a:srgbClr val="FF0000"/>
                </a:solidFill>
              </a:rPr>
              <a:t>The </a:t>
            </a:r>
            <a:r>
              <a:rPr lang="en-US" b="1" i="1" dirty="0">
                <a:solidFill>
                  <a:srgbClr val="FF0000"/>
                </a:solidFill>
              </a:rPr>
              <a:t>benefits of discipline are the same whether kids have special needs or not. </a:t>
            </a:r>
            <a:endParaRPr lang="pl-PL" b="1" i="1" dirty="0" smtClean="0">
              <a:solidFill>
                <a:srgbClr val="FF0000"/>
              </a:solidFill>
            </a:endParaRPr>
          </a:p>
          <a:p>
            <a:r>
              <a:rPr lang="en-US" b="1" i="1" dirty="0" smtClean="0"/>
              <a:t>In </a:t>
            </a:r>
            <a:r>
              <a:rPr lang="en-US" b="1" i="1" dirty="0"/>
              <a:t>fact, kids who have trouble learning respond very well to discipline and structure. But for this to work, </a:t>
            </a:r>
            <a:r>
              <a:rPr lang="pl-PL" b="1" i="1" dirty="0" err="1" smtClean="0"/>
              <a:t>adults</a:t>
            </a:r>
            <a:r>
              <a:rPr lang="en-US" b="1" i="1" dirty="0" smtClean="0"/>
              <a:t> </a:t>
            </a:r>
            <a:r>
              <a:rPr lang="en-US" b="1" i="1" dirty="0"/>
              <a:t>have to make discipline a priority and be consistent.</a:t>
            </a:r>
          </a:p>
          <a:p>
            <a:r>
              <a:rPr lang="en-US" b="1" i="1" dirty="0"/>
              <a:t>Correcting kids is about establishing standards — whether that's setting a morning routine or </a:t>
            </a:r>
            <a:r>
              <a:rPr lang="pl-PL" b="1" i="1" dirty="0" err="1" smtClean="0"/>
              <a:t>education</a:t>
            </a:r>
            <a:r>
              <a:rPr lang="en-US" b="1" i="1" dirty="0" smtClean="0"/>
              <a:t>time </a:t>
            </a:r>
            <a:r>
              <a:rPr lang="en-US" b="1" i="1" dirty="0"/>
              <a:t>manners — and then teaching them how to meet those expectations. </a:t>
            </a:r>
            <a:r>
              <a:rPr lang="en-US" b="1" i="1" dirty="0">
                <a:solidFill>
                  <a:srgbClr val="FF0000"/>
                </a:solidFill>
              </a:rPr>
              <a:t>All kids, regardless of their needs and abilities, crave this consistency.</a:t>
            </a:r>
            <a:r>
              <a:rPr lang="en-US" b="1" i="1" dirty="0"/>
              <a:t> When they can predict what will happen next in their day, they feel confident and safe.</a:t>
            </a:r>
          </a:p>
          <a:p>
            <a:r>
              <a:rPr lang="en-US" b="1" i="1" dirty="0"/>
              <a:t>Yes, they will test these boundaries — all kids do. But it's up to you to affirm that these standards are important and</a:t>
            </a:r>
            <a:r>
              <a:rPr lang="en-US" b="1" i="1" u="sng" dirty="0">
                <a:solidFill>
                  <a:srgbClr val="FF0000"/>
                </a:solidFill>
              </a:rPr>
              <a:t> let </a:t>
            </a:r>
            <a:r>
              <a:rPr lang="pl-PL" b="1" i="1" u="sng" dirty="0" smtClean="0">
                <a:solidFill>
                  <a:srgbClr val="FF0000"/>
                </a:solidFill>
              </a:rPr>
              <a:t>a </a:t>
            </a:r>
            <a:r>
              <a:rPr lang="en-US" b="1" i="1" u="sng" dirty="0" smtClean="0">
                <a:solidFill>
                  <a:srgbClr val="FF0000"/>
                </a:solidFill>
              </a:rPr>
              <a:t>child </a:t>
            </a:r>
            <a:r>
              <a:rPr lang="en-US" b="1" i="1" u="sng" dirty="0">
                <a:solidFill>
                  <a:srgbClr val="FF0000"/>
                </a:solidFill>
              </a:rPr>
              <a:t>know that you believe he or she can meet them.</a:t>
            </a:r>
          </a:p>
          <a:p>
            <a:endParaRPr lang="en-US" dirty="0"/>
          </a:p>
        </p:txBody>
      </p:sp>
    </p:spTree>
    <p:extLst>
      <p:ext uri="{BB962C8B-B14F-4D97-AF65-F5344CB8AC3E}">
        <p14:creationId xmlns:p14="http://schemas.microsoft.com/office/powerpoint/2010/main" val="15332181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en-US" b="1" dirty="0">
                <a:latin typeface="Arial" panose="020B0604020202020204" pitchFamily="34" charset="0"/>
                <a:cs typeface="Arial" panose="020B0604020202020204" pitchFamily="34" charset="0"/>
              </a:rPr>
              <a:t>Learn </a:t>
            </a:r>
            <a:r>
              <a:rPr lang="en-US" b="1" dirty="0" smtClean="0">
                <a:latin typeface="Arial" panose="020B0604020202020204" pitchFamily="34" charset="0"/>
                <a:cs typeface="Arial" panose="020B0604020202020204" pitchFamily="34" charset="0"/>
              </a:rPr>
              <a:t>About</a:t>
            </a:r>
            <a:r>
              <a:rPr lang="pl-PL" b="1" dirty="0" smtClean="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Child's </a:t>
            </a:r>
            <a:r>
              <a:rPr lang="pl-PL" b="1" dirty="0" smtClean="0">
                <a:latin typeface="Arial" panose="020B0604020202020204" pitchFamily="34" charset="0"/>
                <a:cs typeface="Arial" panose="020B0604020202020204" pitchFamily="34" charset="0"/>
              </a:rPr>
              <a:t>with SPE </a:t>
            </a:r>
            <a:r>
              <a:rPr lang="en-US" b="1" dirty="0" smtClean="0">
                <a:latin typeface="Arial" panose="020B0604020202020204" pitchFamily="34" charset="0"/>
                <a:cs typeface="Arial" panose="020B0604020202020204" pitchFamily="34" charset="0"/>
              </a:rPr>
              <a:t>Condition</a:t>
            </a:r>
            <a:r>
              <a:rPr lang="en-US" dirty="0"/>
              <a:t/>
            </a:r>
            <a:br>
              <a:rPr lang="en-US" dirty="0"/>
            </a:br>
            <a:endParaRPr lang="en-US" dirty="0"/>
          </a:p>
        </p:txBody>
      </p:sp>
      <p:sp>
        <p:nvSpPr>
          <p:cNvPr id="3" name="Symbol zastępczy zawartości 2"/>
          <p:cNvSpPr>
            <a:spLocks noGrp="1"/>
          </p:cNvSpPr>
          <p:nvPr>
            <p:ph idx="1"/>
          </p:nvPr>
        </p:nvSpPr>
        <p:spPr>
          <a:xfrm>
            <a:off x="614598" y="1244184"/>
            <a:ext cx="11257104" cy="5261547"/>
          </a:xfrm>
        </p:spPr>
        <p:txBody>
          <a:bodyPr>
            <a:normAutofit fontScale="92500"/>
          </a:bodyPr>
          <a:lstStyle/>
          <a:p>
            <a:r>
              <a:rPr lang="en-US" dirty="0" smtClean="0"/>
              <a:t>To </a:t>
            </a:r>
            <a:r>
              <a:rPr lang="en-US" dirty="0"/>
              <a:t>understand </a:t>
            </a:r>
            <a:r>
              <a:rPr lang="pl-PL" dirty="0" smtClean="0"/>
              <a:t>a</a:t>
            </a:r>
            <a:r>
              <a:rPr lang="en-US" dirty="0" smtClean="0"/>
              <a:t> </a:t>
            </a:r>
            <a:r>
              <a:rPr lang="en-US" dirty="0"/>
              <a:t>child's </a:t>
            </a:r>
            <a:r>
              <a:rPr lang="pl-PL" dirty="0" smtClean="0"/>
              <a:t>with SPE </a:t>
            </a:r>
            <a:r>
              <a:rPr lang="en-US" dirty="0" smtClean="0"/>
              <a:t>behavior</a:t>
            </a:r>
            <a:r>
              <a:rPr lang="en-US" dirty="0"/>
              <a:t>, you have to understand the things that affect it — including his or her condition. </a:t>
            </a:r>
            <a:r>
              <a:rPr lang="pl-PL" dirty="0"/>
              <a:t>N</a:t>
            </a:r>
            <a:r>
              <a:rPr lang="en-US" dirty="0" smtClean="0"/>
              <a:t>o </a:t>
            </a:r>
            <a:r>
              <a:rPr lang="en-US" dirty="0"/>
              <a:t>matter what challenge </a:t>
            </a:r>
            <a:r>
              <a:rPr lang="pl-PL" dirty="0"/>
              <a:t>a</a:t>
            </a:r>
            <a:r>
              <a:rPr lang="en-US" dirty="0" smtClean="0"/>
              <a:t> </a:t>
            </a:r>
            <a:r>
              <a:rPr lang="en-US" dirty="0"/>
              <a:t>child faces, try to learn as much about the unique medical, behavioral, and psychological factors that affect his or her development.</a:t>
            </a:r>
          </a:p>
          <a:p>
            <a:r>
              <a:rPr lang="en-US" dirty="0"/>
              <a:t>Read up on the condition </a:t>
            </a:r>
            <a:r>
              <a:rPr lang="en-US" dirty="0" smtClean="0"/>
              <a:t>about </a:t>
            </a:r>
            <a:r>
              <a:rPr lang="en-US" dirty="0"/>
              <a:t>anything you don't understand. </a:t>
            </a:r>
            <a:r>
              <a:rPr lang="pl-PL" dirty="0"/>
              <a:t>T</a:t>
            </a:r>
            <a:r>
              <a:rPr lang="en-US" dirty="0" err="1" smtClean="0"/>
              <a:t>alk</a:t>
            </a:r>
            <a:r>
              <a:rPr lang="en-US" dirty="0" smtClean="0"/>
              <a:t> </a:t>
            </a:r>
            <a:r>
              <a:rPr lang="en-US" dirty="0"/>
              <a:t>to members of </a:t>
            </a:r>
            <a:r>
              <a:rPr lang="pl-PL" dirty="0" smtClean="0"/>
              <a:t>a</a:t>
            </a:r>
            <a:r>
              <a:rPr lang="en-US" dirty="0" smtClean="0"/>
              <a:t> </a:t>
            </a:r>
            <a:r>
              <a:rPr lang="en-US" dirty="0"/>
              <a:t>child's </a:t>
            </a:r>
            <a:r>
              <a:rPr lang="pl-PL" dirty="0" err="1" smtClean="0"/>
              <a:t>educational</a:t>
            </a:r>
            <a:r>
              <a:rPr lang="pl-PL" dirty="0" smtClean="0"/>
              <a:t> and </a:t>
            </a:r>
            <a:r>
              <a:rPr lang="en-US" dirty="0" smtClean="0"/>
              <a:t>care </a:t>
            </a:r>
            <a:r>
              <a:rPr lang="en-US" dirty="0"/>
              <a:t>team and other parents (especially those with kids who have similar issues) to help determine if </a:t>
            </a:r>
            <a:r>
              <a:rPr lang="pl-PL" dirty="0" smtClean="0"/>
              <a:t>a</a:t>
            </a:r>
            <a:r>
              <a:rPr lang="en-US" dirty="0" smtClean="0"/>
              <a:t> </a:t>
            </a:r>
            <a:r>
              <a:rPr lang="en-US" dirty="0"/>
              <a:t>child's challenging behavior is typical or related to his or her individual challenges. </a:t>
            </a:r>
            <a:endParaRPr lang="pl-PL" dirty="0" smtClean="0"/>
          </a:p>
          <a:p>
            <a:r>
              <a:rPr lang="en-US" dirty="0" smtClean="0"/>
              <a:t>If </a:t>
            </a:r>
            <a:r>
              <a:rPr lang="en-US" dirty="0"/>
              <a:t>you have trouble finding </a:t>
            </a:r>
            <a:r>
              <a:rPr lang="pl-PL" dirty="0" err="1" smtClean="0"/>
              <a:t>adults</a:t>
            </a:r>
            <a:r>
              <a:rPr lang="pl-PL" dirty="0" smtClean="0"/>
              <a:t> </a:t>
            </a:r>
            <a:r>
              <a:rPr lang="pl-PL" dirty="0" err="1" smtClean="0"/>
              <a:t>caring</a:t>
            </a:r>
            <a:r>
              <a:rPr lang="en-US" dirty="0" smtClean="0"/>
              <a:t> </a:t>
            </a:r>
            <a:r>
              <a:rPr lang="en-US" dirty="0"/>
              <a:t>of kids with similar challenges, consider joining an online support or advocacy group </a:t>
            </a:r>
            <a:r>
              <a:rPr lang="en-US" dirty="0" smtClean="0"/>
              <a:t>for</a:t>
            </a:r>
            <a:r>
              <a:rPr lang="pl-PL" dirty="0" smtClean="0"/>
              <a:t> </a:t>
            </a:r>
            <a:r>
              <a:rPr lang="pl-PL" dirty="0" err="1" smtClean="0"/>
              <a:t>teachers</a:t>
            </a:r>
            <a:r>
              <a:rPr lang="pl-PL" dirty="0" smtClean="0"/>
              <a:t>,</a:t>
            </a:r>
            <a:r>
              <a:rPr lang="en-US" dirty="0" smtClean="0"/>
              <a:t> </a:t>
            </a:r>
            <a:r>
              <a:rPr lang="en-US" dirty="0"/>
              <a:t>families of kids with special needs. Once you know what is typical behavior for </a:t>
            </a:r>
            <a:r>
              <a:rPr lang="pl-PL" dirty="0" smtClean="0"/>
              <a:t>a </a:t>
            </a:r>
            <a:r>
              <a:rPr lang="en-US" dirty="0" smtClean="0"/>
              <a:t>child's </a:t>
            </a:r>
            <a:r>
              <a:rPr lang="en-US" dirty="0"/>
              <a:t>age and health challenges, you can set realistic behavioral expectations</a:t>
            </a:r>
            <a:r>
              <a:rPr lang="en-US" dirty="0" smtClean="0"/>
              <a:t>.</a:t>
            </a:r>
            <a:r>
              <a:rPr lang="pl-PL" dirty="0" smtClean="0"/>
              <a:t> </a:t>
            </a:r>
          </a:p>
          <a:p>
            <a:r>
              <a:rPr lang="pl-PL" dirty="0" err="1" smtClean="0"/>
              <a:t>There</a:t>
            </a:r>
            <a:r>
              <a:rPr lang="pl-PL" dirty="0" smtClean="0"/>
              <a:t> </a:t>
            </a:r>
            <a:r>
              <a:rPr lang="pl-PL" dirty="0" err="1" smtClean="0"/>
              <a:t>are</a:t>
            </a:r>
            <a:r>
              <a:rPr lang="pl-PL" dirty="0" smtClean="0"/>
              <a:t> </a:t>
            </a:r>
            <a:r>
              <a:rPr lang="pl-PL" dirty="0" err="1" smtClean="0"/>
              <a:t>many</a:t>
            </a:r>
            <a:r>
              <a:rPr lang="pl-PL" dirty="0" smtClean="0"/>
              <a:t> </a:t>
            </a:r>
            <a:r>
              <a:rPr lang="pl-PL" dirty="0" err="1" smtClean="0"/>
              <a:t>such</a:t>
            </a:r>
            <a:r>
              <a:rPr lang="pl-PL" dirty="0" smtClean="0"/>
              <a:t> </a:t>
            </a:r>
            <a:r>
              <a:rPr lang="pl-PL" dirty="0" err="1" smtClean="0"/>
              <a:t>groups</a:t>
            </a:r>
            <a:r>
              <a:rPr lang="pl-PL" dirty="0" smtClean="0"/>
              <a:t> in </a:t>
            </a:r>
            <a:r>
              <a:rPr lang="pl-PL" dirty="0" err="1" smtClean="0"/>
              <a:t>social</a:t>
            </a:r>
            <a:r>
              <a:rPr lang="pl-PL" dirty="0" smtClean="0"/>
              <a:t> media.</a:t>
            </a:r>
            <a:endParaRPr lang="en-US" dirty="0"/>
          </a:p>
          <a:p>
            <a:endParaRPr lang="en-US" dirty="0"/>
          </a:p>
        </p:txBody>
      </p:sp>
    </p:spTree>
    <p:extLst>
      <p:ext uri="{BB962C8B-B14F-4D97-AF65-F5344CB8AC3E}">
        <p14:creationId xmlns:p14="http://schemas.microsoft.com/office/powerpoint/2010/main" val="28545165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6600"/>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838200" y="500062"/>
            <a:ext cx="10515600" cy="1325563"/>
          </a:xfrm>
        </p:spPr>
        <p:txBody>
          <a:bodyPr/>
          <a:lstStyle/>
          <a:p>
            <a:r>
              <a:rPr lang="en-US" b="1" dirty="0">
                <a:latin typeface="Arial" panose="020B0604020202020204" pitchFamily="34" charset="0"/>
                <a:cs typeface="Arial" panose="020B0604020202020204" pitchFamily="34" charset="0"/>
              </a:rPr>
              <a:t>Defining Expectations</a:t>
            </a:r>
            <a:r>
              <a:rPr lang="en-US" dirty="0"/>
              <a:t/>
            </a:r>
            <a:br>
              <a:rPr lang="en-US" dirty="0"/>
            </a:br>
            <a:endParaRPr lang="en-US" dirty="0"/>
          </a:p>
        </p:txBody>
      </p:sp>
      <p:sp>
        <p:nvSpPr>
          <p:cNvPr id="3" name="Symbol zastępczy zawartości 2"/>
          <p:cNvSpPr>
            <a:spLocks noGrp="1"/>
          </p:cNvSpPr>
          <p:nvPr>
            <p:ph idx="1"/>
          </p:nvPr>
        </p:nvSpPr>
        <p:spPr>
          <a:xfrm>
            <a:off x="838200" y="1825625"/>
            <a:ext cx="6596921" cy="4351338"/>
          </a:xfrm>
        </p:spPr>
        <p:txBody>
          <a:bodyPr/>
          <a:lstStyle/>
          <a:p>
            <a:r>
              <a:rPr lang="en-US" dirty="0" smtClean="0"/>
              <a:t>Establishing </a:t>
            </a:r>
            <a:r>
              <a:rPr lang="en-US" dirty="0"/>
              <a:t>rules and discipline are a challenge for any </a:t>
            </a:r>
            <a:r>
              <a:rPr lang="pl-PL" dirty="0" err="1" smtClean="0"/>
              <a:t>teacher</a:t>
            </a:r>
            <a:r>
              <a:rPr lang="en-US" dirty="0" smtClean="0"/>
              <a:t>. </a:t>
            </a:r>
            <a:endParaRPr lang="pl-PL" dirty="0" smtClean="0"/>
          </a:p>
          <a:p>
            <a:r>
              <a:rPr lang="en-US" dirty="0" smtClean="0"/>
              <a:t>So </a:t>
            </a:r>
            <a:r>
              <a:rPr lang="en-US" dirty="0"/>
              <a:t>keep your behavior plan simple and work on one challenge at a time. </a:t>
            </a:r>
            <a:endParaRPr lang="pl-PL" dirty="0" smtClean="0"/>
          </a:p>
          <a:p>
            <a:r>
              <a:rPr lang="en-US" dirty="0" smtClean="0"/>
              <a:t>And </a:t>
            </a:r>
            <a:r>
              <a:rPr lang="en-US" dirty="0"/>
              <a:t>as </a:t>
            </a:r>
            <a:r>
              <a:rPr lang="pl-PL" dirty="0" smtClean="0"/>
              <a:t>a</a:t>
            </a:r>
            <a:r>
              <a:rPr lang="en-US" dirty="0" smtClean="0"/>
              <a:t> </a:t>
            </a:r>
            <a:r>
              <a:rPr lang="en-US" dirty="0"/>
              <a:t>child meets one behavioral goal, he or she can strive for the next one.</a:t>
            </a:r>
          </a:p>
          <a:p>
            <a:endParaRPr lang="en-US" dirty="0"/>
          </a:p>
        </p:txBody>
      </p:sp>
    </p:spTree>
    <p:extLst>
      <p:ext uri="{BB962C8B-B14F-4D97-AF65-F5344CB8AC3E}">
        <p14:creationId xmlns:p14="http://schemas.microsoft.com/office/powerpoint/2010/main" val="24713804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FF00"/>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b="1" dirty="0">
                <a:latin typeface="Arial" panose="020B0604020202020204" pitchFamily="34" charset="0"/>
                <a:cs typeface="Arial" panose="020B0604020202020204" pitchFamily="34" charset="0"/>
              </a:rPr>
              <a:t>Use Rewards and Consequences</a:t>
            </a: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3" name="Symbol zastępczy zawartości 2"/>
          <p:cNvSpPr>
            <a:spLocks noGrp="1"/>
          </p:cNvSpPr>
          <p:nvPr>
            <p:ph idx="1"/>
          </p:nvPr>
        </p:nvSpPr>
        <p:spPr>
          <a:xfrm>
            <a:off x="838200" y="1330924"/>
            <a:ext cx="10515600" cy="5054886"/>
          </a:xfrm>
        </p:spPr>
        <p:txBody>
          <a:bodyPr>
            <a:normAutofit fontScale="92500" lnSpcReduction="20000"/>
          </a:bodyPr>
          <a:lstStyle/>
          <a:p>
            <a:r>
              <a:rPr lang="en-US" dirty="0" smtClean="0"/>
              <a:t>Work </a:t>
            </a:r>
            <a:r>
              <a:rPr lang="en-US" dirty="0"/>
              <a:t>within a system that includes </a:t>
            </a:r>
            <a:r>
              <a:rPr lang="en-US" b="1" dirty="0"/>
              <a:t>rewards</a:t>
            </a:r>
            <a:r>
              <a:rPr lang="en-US" dirty="0"/>
              <a:t> (positive reinforcement) for good behavior and </a:t>
            </a:r>
            <a:r>
              <a:rPr lang="en-US" b="1" dirty="0"/>
              <a:t>natural consequences</a:t>
            </a:r>
            <a:r>
              <a:rPr lang="en-US" dirty="0"/>
              <a:t> for bad behavior. Natural consequences are punishments that are directly related to the behavior. </a:t>
            </a:r>
            <a:r>
              <a:rPr lang="en-US" i="1" dirty="0"/>
              <a:t>For example, if </a:t>
            </a:r>
            <a:r>
              <a:rPr lang="pl-PL" i="1" dirty="0"/>
              <a:t>a</a:t>
            </a:r>
            <a:r>
              <a:rPr lang="en-US" i="1" dirty="0" smtClean="0"/>
              <a:t> </a:t>
            </a:r>
            <a:r>
              <a:rPr lang="en-US" i="1" dirty="0"/>
              <a:t>child is throwing food, you would take away the plate.</a:t>
            </a:r>
          </a:p>
          <a:p>
            <a:r>
              <a:rPr lang="en-US" dirty="0"/>
              <a:t>But not every kid responds to natural consequences, so you might have to match the consequence to </a:t>
            </a:r>
            <a:r>
              <a:rPr lang="pl-PL" dirty="0" smtClean="0"/>
              <a:t>a </a:t>
            </a:r>
            <a:r>
              <a:rPr lang="en-US" dirty="0" smtClean="0"/>
              <a:t>child's </a:t>
            </a:r>
            <a:r>
              <a:rPr lang="en-US" dirty="0"/>
              <a:t>values. For instance</a:t>
            </a:r>
            <a:r>
              <a:rPr lang="en-US" i="1" dirty="0"/>
              <a:t>, a child with autism who likes to be alone might consider a traditional "time out" rewarding — instead, take away a favorite toy or video game for a period of time.</a:t>
            </a:r>
          </a:p>
          <a:p>
            <a:r>
              <a:rPr lang="en-US" dirty="0"/>
              <a:t>After correcting </a:t>
            </a:r>
            <a:r>
              <a:rPr lang="pl-PL" dirty="0" smtClean="0"/>
              <a:t>a</a:t>
            </a:r>
            <a:r>
              <a:rPr lang="en-US" dirty="0" smtClean="0"/>
              <a:t> </a:t>
            </a:r>
            <a:r>
              <a:rPr lang="en-US" dirty="0"/>
              <a:t>child for doing something wrong, offer a </a:t>
            </a:r>
            <a:r>
              <a:rPr lang="en-US" b="1" dirty="0"/>
              <a:t>substitute behavior</a:t>
            </a:r>
            <a:r>
              <a:rPr lang="en-US" dirty="0"/>
              <a:t>. </a:t>
            </a:r>
            <a:r>
              <a:rPr lang="en-US" i="1" dirty="0"/>
              <a:t>So if </a:t>
            </a:r>
            <a:r>
              <a:rPr lang="pl-PL" i="1" dirty="0" smtClean="0"/>
              <a:t>a</a:t>
            </a:r>
            <a:r>
              <a:rPr lang="en-US" i="1" dirty="0" smtClean="0"/>
              <a:t> </a:t>
            </a:r>
            <a:r>
              <a:rPr lang="en-US" i="1" dirty="0"/>
              <a:t>child is talking too loudly or hitting you to get your attention, work on replacing that with an appropriate behavior such as saying or signaling "help me" or getting your attention in appropriate ways, such as tapping your shoulder. </a:t>
            </a:r>
            <a:endParaRPr lang="pl-PL" i="1" dirty="0" smtClean="0"/>
          </a:p>
          <a:p>
            <a:r>
              <a:rPr lang="en-US" b="1" dirty="0" smtClean="0"/>
              <a:t>Active </a:t>
            </a:r>
            <a:r>
              <a:rPr lang="en-US" b="1" dirty="0"/>
              <a:t>ignoring</a:t>
            </a:r>
            <a:r>
              <a:rPr lang="en-US" dirty="0"/>
              <a:t> is a good consequence for misbehavior meant to get your attention. </a:t>
            </a:r>
            <a:r>
              <a:rPr lang="en-US" i="1" dirty="0"/>
              <a:t>This means not rewarding bad behavior with your </a:t>
            </a:r>
            <a:r>
              <a:rPr lang="en-US" i="1" dirty="0" smtClean="0"/>
              <a:t>attention</a:t>
            </a:r>
            <a:endParaRPr lang="en-US" i="1" dirty="0"/>
          </a:p>
        </p:txBody>
      </p:sp>
    </p:spTree>
    <p:extLst>
      <p:ext uri="{BB962C8B-B14F-4D97-AF65-F5344CB8AC3E}">
        <p14:creationId xmlns:p14="http://schemas.microsoft.com/office/powerpoint/2010/main" val="1629521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996633"/>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b="1" dirty="0">
                <a:latin typeface="Arial" panose="020B0604020202020204" pitchFamily="34" charset="0"/>
                <a:cs typeface="Arial" panose="020B0604020202020204" pitchFamily="34" charset="0"/>
              </a:rPr>
              <a:t>Use Clear and Simple Messages</a:t>
            </a:r>
            <a:br>
              <a:rPr lang="en-US" b="1"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sp>
        <p:nvSpPr>
          <p:cNvPr id="3" name="Symbol zastępczy zawartości 2"/>
          <p:cNvSpPr>
            <a:spLocks noGrp="1"/>
          </p:cNvSpPr>
          <p:nvPr>
            <p:ph idx="1"/>
          </p:nvPr>
        </p:nvSpPr>
        <p:spPr/>
        <p:txBody>
          <a:bodyPr/>
          <a:lstStyle/>
          <a:p>
            <a:r>
              <a:rPr lang="en-US" dirty="0" smtClean="0"/>
              <a:t>Communicate </a:t>
            </a:r>
            <a:r>
              <a:rPr lang="en-US" dirty="0"/>
              <a:t>your expectations </a:t>
            </a:r>
            <a:r>
              <a:rPr lang="en-US" dirty="0" smtClean="0"/>
              <a:t>to</a:t>
            </a:r>
            <a:r>
              <a:rPr lang="pl-PL" dirty="0" smtClean="0"/>
              <a:t> a </a:t>
            </a:r>
            <a:r>
              <a:rPr lang="en-US" dirty="0" smtClean="0"/>
              <a:t>child </a:t>
            </a:r>
            <a:r>
              <a:rPr lang="en-US" dirty="0"/>
              <a:t>in a simple way. </a:t>
            </a:r>
            <a:endParaRPr lang="pl-PL" dirty="0" smtClean="0"/>
          </a:p>
          <a:p>
            <a:r>
              <a:rPr lang="en-US" dirty="0" smtClean="0"/>
              <a:t>For </a:t>
            </a:r>
            <a:r>
              <a:rPr lang="en-US" dirty="0"/>
              <a:t>kids with special needs, this may require </a:t>
            </a:r>
            <a:r>
              <a:rPr lang="en-US" b="1" dirty="0">
                <a:solidFill>
                  <a:srgbClr val="FF0000"/>
                </a:solidFill>
              </a:rPr>
              <a:t>more than just telling them</a:t>
            </a:r>
            <a:r>
              <a:rPr lang="en-US" dirty="0"/>
              <a:t>. You may need to </a:t>
            </a:r>
            <a:r>
              <a:rPr lang="en-US" b="1" dirty="0"/>
              <a:t>use pictures, role playing, or gestures to be sure </a:t>
            </a:r>
            <a:r>
              <a:rPr lang="pl-PL" b="1" dirty="0" smtClean="0"/>
              <a:t>a </a:t>
            </a:r>
            <a:r>
              <a:rPr lang="en-US" b="1" dirty="0" smtClean="0"/>
              <a:t>child </a:t>
            </a:r>
            <a:r>
              <a:rPr lang="en-US" b="1" dirty="0"/>
              <a:t>knows what he or she is working toward.</a:t>
            </a:r>
          </a:p>
          <a:p>
            <a:r>
              <a:rPr lang="en-US" dirty="0"/>
              <a:t>Keep verbal and visual language simple, clear, and consistent. </a:t>
            </a:r>
            <a:endParaRPr lang="pl-PL" dirty="0" smtClean="0"/>
          </a:p>
          <a:p>
            <a:r>
              <a:rPr lang="en-US" dirty="0" smtClean="0"/>
              <a:t>Explain </a:t>
            </a:r>
            <a:r>
              <a:rPr lang="en-US" dirty="0"/>
              <a:t>as simply as possible what behaviors you want to see. </a:t>
            </a:r>
            <a:endParaRPr lang="pl-PL" dirty="0" smtClean="0"/>
          </a:p>
          <a:p>
            <a:r>
              <a:rPr lang="en-US" dirty="0" smtClean="0"/>
              <a:t>Consistency </a:t>
            </a:r>
            <a:r>
              <a:rPr lang="en-US" dirty="0"/>
              <a:t>is key, so make sure that </a:t>
            </a:r>
            <a:r>
              <a:rPr lang="pl-PL" dirty="0" err="1" smtClean="0"/>
              <a:t>other</a:t>
            </a:r>
            <a:r>
              <a:rPr lang="pl-PL" dirty="0" smtClean="0"/>
              <a:t> </a:t>
            </a:r>
            <a:r>
              <a:rPr lang="pl-PL" dirty="0" err="1" smtClean="0"/>
              <a:t>adults</a:t>
            </a:r>
            <a:r>
              <a:rPr lang="pl-PL" dirty="0" smtClean="0"/>
              <a:t> and </a:t>
            </a:r>
            <a:r>
              <a:rPr lang="pl-PL" dirty="0" err="1" smtClean="0"/>
              <a:t>especially</a:t>
            </a:r>
            <a:r>
              <a:rPr lang="pl-PL" dirty="0" smtClean="0"/>
              <a:t> </a:t>
            </a:r>
            <a:r>
              <a:rPr lang="pl-PL" dirty="0" err="1" smtClean="0"/>
              <a:t>other</a:t>
            </a:r>
            <a:r>
              <a:rPr lang="pl-PL" dirty="0" smtClean="0"/>
              <a:t> </a:t>
            </a:r>
            <a:r>
              <a:rPr lang="en-US" dirty="0" smtClean="0"/>
              <a:t>teachers </a:t>
            </a:r>
            <a:r>
              <a:rPr lang="en-US" dirty="0"/>
              <a:t>are all on board with your messages.</a:t>
            </a:r>
          </a:p>
          <a:p>
            <a:endParaRPr lang="en-US" dirty="0"/>
          </a:p>
        </p:txBody>
      </p:sp>
    </p:spTree>
    <p:extLst>
      <p:ext uri="{BB962C8B-B14F-4D97-AF65-F5344CB8AC3E}">
        <p14:creationId xmlns:p14="http://schemas.microsoft.com/office/powerpoint/2010/main" val="6860836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99FF"/>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b="1" dirty="0">
                <a:latin typeface="Arial" panose="020B0604020202020204" pitchFamily="34" charset="0"/>
                <a:cs typeface="Arial" panose="020B0604020202020204" pitchFamily="34" charset="0"/>
              </a:rPr>
              <a:t>Offer Praise</a:t>
            </a:r>
            <a:r>
              <a:rPr lang="en-US" dirty="0"/>
              <a:t/>
            </a:r>
            <a:br>
              <a:rPr lang="en-US" dirty="0"/>
            </a:br>
            <a:endParaRPr lang="en-US" dirty="0"/>
          </a:p>
        </p:txBody>
      </p:sp>
      <p:sp>
        <p:nvSpPr>
          <p:cNvPr id="3" name="Symbol zastępczy zawartości 2"/>
          <p:cNvSpPr>
            <a:spLocks noGrp="1"/>
          </p:cNvSpPr>
          <p:nvPr>
            <p:ph idx="1"/>
          </p:nvPr>
        </p:nvSpPr>
        <p:spPr>
          <a:xfrm>
            <a:off x="674558" y="1289154"/>
            <a:ext cx="10433154" cy="4887809"/>
          </a:xfrm>
        </p:spPr>
        <p:txBody>
          <a:bodyPr>
            <a:normAutofit/>
          </a:bodyPr>
          <a:lstStyle/>
          <a:p>
            <a:r>
              <a:rPr lang="en-US" dirty="0" smtClean="0"/>
              <a:t>Encourage </a:t>
            </a:r>
            <a:r>
              <a:rPr lang="en-US" dirty="0"/>
              <a:t>accomplishment by reminding </a:t>
            </a:r>
            <a:r>
              <a:rPr lang="pl-PL" dirty="0" smtClean="0"/>
              <a:t>the student </a:t>
            </a:r>
            <a:r>
              <a:rPr lang="en-US" dirty="0" smtClean="0"/>
              <a:t>about </a:t>
            </a:r>
            <a:r>
              <a:rPr lang="en-US" dirty="0"/>
              <a:t>what he or she can earn for meeting the goals you've set, whether it's getting stickers, screen time, or listening to a favorite song</a:t>
            </a:r>
            <a:r>
              <a:rPr lang="en-US" dirty="0" smtClean="0"/>
              <a:t>.</a:t>
            </a:r>
            <a:endParaRPr lang="pl-PL" dirty="0" smtClean="0"/>
          </a:p>
          <a:p>
            <a:r>
              <a:rPr lang="en-US" dirty="0" smtClean="0"/>
              <a:t> </a:t>
            </a:r>
            <a:r>
              <a:rPr lang="en-US" dirty="0"/>
              <a:t>And be sure to praise and </a:t>
            </a:r>
            <a:r>
              <a:rPr lang="en-US" dirty="0" smtClean="0"/>
              <a:t>reward</a:t>
            </a:r>
            <a:r>
              <a:rPr lang="pl-PL" dirty="0" smtClean="0"/>
              <a:t> a student </a:t>
            </a:r>
            <a:r>
              <a:rPr lang="en-US" dirty="0" smtClean="0"/>
              <a:t>for </a:t>
            </a:r>
            <a:r>
              <a:rPr lang="en-US" dirty="0"/>
              <a:t>effort as well as success. </a:t>
            </a:r>
            <a:endParaRPr lang="pl-PL" dirty="0" smtClean="0"/>
          </a:p>
          <a:p>
            <a:r>
              <a:rPr lang="en-US" dirty="0" smtClean="0"/>
              <a:t>Another </a:t>
            </a:r>
            <a:r>
              <a:rPr lang="en-US" dirty="0"/>
              <a:t>strategy: </a:t>
            </a:r>
            <a:r>
              <a:rPr lang="en-US" b="1" dirty="0">
                <a:solidFill>
                  <a:srgbClr val="FF0000"/>
                </a:solidFill>
              </a:rPr>
              <a:t>practice "time-in" </a:t>
            </a:r>
            <a:r>
              <a:rPr lang="en-US" dirty="0"/>
              <a:t>— when you catch </a:t>
            </a:r>
            <a:r>
              <a:rPr lang="pl-PL" dirty="0" smtClean="0"/>
              <a:t>a student </a:t>
            </a:r>
            <a:r>
              <a:rPr lang="en-US" dirty="0" smtClean="0"/>
              <a:t>doing </a:t>
            </a:r>
            <a:r>
              <a:rPr lang="en-US" dirty="0"/>
              <a:t>something right, praise him or her for it</a:t>
            </a:r>
            <a:r>
              <a:rPr lang="en-US" dirty="0" smtClean="0"/>
              <a:t>.</a:t>
            </a:r>
            <a:endParaRPr lang="pl-PL" dirty="0" smtClean="0"/>
          </a:p>
          <a:p>
            <a:endParaRPr lang="pl-PL" dirty="0" smtClean="0"/>
          </a:p>
          <a:p>
            <a:r>
              <a:rPr lang="en-US" dirty="0" smtClean="0"/>
              <a:t>By </a:t>
            </a:r>
            <a:r>
              <a:rPr lang="en-US" dirty="0"/>
              <a:t>getting credit for doing something right, they'll likely want to do it again.</a:t>
            </a:r>
          </a:p>
          <a:p>
            <a:endParaRPr lang="en-US" dirty="0"/>
          </a:p>
        </p:txBody>
      </p:sp>
    </p:spTree>
    <p:extLst>
      <p:ext uri="{BB962C8B-B14F-4D97-AF65-F5344CB8AC3E}">
        <p14:creationId xmlns:p14="http://schemas.microsoft.com/office/powerpoint/2010/main" val="13234948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b="1" dirty="0">
                <a:latin typeface="Arial" panose="020B0604020202020204" pitchFamily="34" charset="0"/>
                <a:cs typeface="Arial" panose="020B0604020202020204" pitchFamily="34" charset="0"/>
              </a:rPr>
              <a:t>Establish a Routine</a:t>
            </a:r>
            <a:r>
              <a:rPr lang="en-US" dirty="0"/>
              <a:t/>
            </a:r>
            <a:br>
              <a:rPr lang="en-US" dirty="0"/>
            </a:br>
            <a:endParaRPr lang="en-US" dirty="0"/>
          </a:p>
        </p:txBody>
      </p:sp>
      <p:sp>
        <p:nvSpPr>
          <p:cNvPr id="3" name="Symbol zastępczy zawartości 2"/>
          <p:cNvSpPr>
            <a:spLocks noGrp="1"/>
          </p:cNvSpPr>
          <p:nvPr>
            <p:ph idx="1"/>
          </p:nvPr>
        </p:nvSpPr>
        <p:spPr/>
        <p:txBody>
          <a:bodyPr>
            <a:normAutofit/>
          </a:bodyPr>
          <a:lstStyle/>
          <a:p>
            <a:r>
              <a:rPr lang="pl-PL" dirty="0" err="1" smtClean="0"/>
              <a:t>Students</a:t>
            </a:r>
            <a:r>
              <a:rPr lang="en-US" dirty="0" smtClean="0"/>
              <a:t> </a:t>
            </a:r>
            <a:r>
              <a:rPr lang="en-US" dirty="0"/>
              <a:t>with </a:t>
            </a:r>
            <a:r>
              <a:rPr lang="pl-PL" dirty="0" smtClean="0"/>
              <a:t>SPE </a:t>
            </a:r>
            <a:r>
              <a:rPr lang="en-US" dirty="0" smtClean="0"/>
              <a:t>respond </a:t>
            </a:r>
            <a:r>
              <a:rPr lang="en-US" dirty="0"/>
              <a:t>particularly well to discipline that's based on knowing exactly what will happen next. </a:t>
            </a:r>
            <a:endParaRPr lang="pl-PL" dirty="0" smtClean="0"/>
          </a:p>
          <a:p>
            <a:r>
              <a:rPr lang="en-US" dirty="0" smtClean="0"/>
              <a:t>So </a:t>
            </a:r>
            <a:r>
              <a:rPr lang="en-US" dirty="0"/>
              <a:t>try to stick to the same routine every day. </a:t>
            </a:r>
            <a:endParaRPr lang="pl-PL" dirty="0" smtClean="0"/>
          </a:p>
          <a:p>
            <a:r>
              <a:rPr lang="en-US" dirty="0" smtClean="0"/>
              <a:t>Charts </a:t>
            </a:r>
            <a:r>
              <a:rPr lang="en-US" dirty="0"/>
              <a:t>can be helpful. </a:t>
            </a:r>
            <a:endParaRPr lang="pl-PL" dirty="0" smtClean="0"/>
          </a:p>
          <a:p>
            <a:r>
              <a:rPr lang="en-US" dirty="0" smtClean="0"/>
              <a:t>If </a:t>
            </a:r>
            <a:r>
              <a:rPr lang="pl-PL" dirty="0" smtClean="0"/>
              <a:t>the student</a:t>
            </a:r>
            <a:r>
              <a:rPr lang="en-US" dirty="0" smtClean="0"/>
              <a:t> </a:t>
            </a:r>
            <a:r>
              <a:rPr lang="en-US" dirty="0"/>
              <a:t>is non-verbal or pre-verbal, draw pictures or use stickers to indicate what comes next. </a:t>
            </a:r>
            <a:endParaRPr lang="pl-PL" dirty="0" smtClean="0"/>
          </a:p>
          <a:p>
            <a:r>
              <a:rPr lang="en-US" dirty="0" smtClean="0"/>
              <a:t>Set </a:t>
            </a:r>
            <a:r>
              <a:rPr lang="en-US" dirty="0"/>
              <a:t>a schedule that's realistic and encourage input from </a:t>
            </a:r>
            <a:r>
              <a:rPr lang="pl-PL" dirty="0" smtClean="0"/>
              <a:t>a</a:t>
            </a:r>
            <a:r>
              <a:rPr lang="en-US" dirty="0" smtClean="0"/>
              <a:t> </a:t>
            </a:r>
            <a:r>
              <a:rPr lang="pl-PL" dirty="0" smtClean="0"/>
              <a:t>student</a:t>
            </a:r>
            <a:r>
              <a:rPr lang="en-US" dirty="0" smtClean="0"/>
              <a:t> </a:t>
            </a:r>
            <a:r>
              <a:rPr lang="en-US" dirty="0"/>
              <a:t>where appropriate.</a:t>
            </a:r>
          </a:p>
          <a:p>
            <a:endParaRPr lang="en-US" dirty="0"/>
          </a:p>
        </p:txBody>
      </p:sp>
    </p:spTree>
    <p:extLst>
      <p:ext uri="{BB962C8B-B14F-4D97-AF65-F5344CB8AC3E}">
        <p14:creationId xmlns:p14="http://schemas.microsoft.com/office/powerpoint/2010/main" val="1941659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636722" y="157336"/>
            <a:ext cx="10515600" cy="1325563"/>
          </a:xfrm>
        </p:spPr>
        <p:txBody>
          <a:bodyPr>
            <a:normAutofit/>
          </a:bodyPr>
          <a:lstStyle/>
          <a:p>
            <a:pPr algn="ctr"/>
            <a:r>
              <a:rPr lang="pl-PL" sz="5600" b="1" dirty="0" smtClean="0">
                <a:latin typeface="Arial" panose="020B0604020202020204" pitchFamily="34" charset="0"/>
                <a:cs typeface="Arial" panose="020B0604020202020204" pitchFamily="34" charset="0"/>
              </a:rPr>
              <a:t>DISCIPLINE</a:t>
            </a:r>
            <a:endParaRPr lang="en-US" sz="5600" b="1" dirty="0">
              <a:latin typeface="Arial" panose="020B0604020202020204" pitchFamily="34" charset="0"/>
              <a:cs typeface="Arial" panose="020B0604020202020204" pitchFamily="34" charset="0"/>
            </a:endParaRPr>
          </a:p>
        </p:txBody>
      </p:sp>
      <p:sp>
        <p:nvSpPr>
          <p:cNvPr id="3" name="Symbol zastępczy zawartości 2"/>
          <p:cNvSpPr>
            <a:spLocks noGrp="1"/>
          </p:cNvSpPr>
          <p:nvPr>
            <p:ph idx="1"/>
          </p:nvPr>
        </p:nvSpPr>
        <p:spPr>
          <a:xfrm>
            <a:off x="211809" y="1565329"/>
            <a:ext cx="6538993" cy="1503335"/>
          </a:xfrm>
          <a:solidFill>
            <a:srgbClr val="0070C0"/>
          </a:solidFill>
        </p:spPr>
        <p:txBody>
          <a:bodyPr/>
          <a:lstStyle/>
          <a:p>
            <a:pPr fontAlgn="base"/>
            <a:r>
              <a:rPr lang="en-US" b="1" dirty="0"/>
              <a:t>What is discipline?</a:t>
            </a:r>
          </a:p>
          <a:p>
            <a:pPr fontAlgn="base"/>
            <a:r>
              <a:rPr lang="en-US" dirty="0"/>
              <a:t>Discipline remains the practice of teaching children how to follow the rules. </a:t>
            </a:r>
          </a:p>
        </p:txBody>
      </p:sp>
      <p:sp>
        <p:nvSpPr>
          <p:cNvPr id="4" name="Prostokąt 3"/>
          <p:cNvSpPr/>
          <p:nvPr/>
        </p:nvSpPr>
        <p:spPr>
          <a:xfrm>
            <a:off x="7228668" y="1690688"/>
            <a:ext cx="4602997" cy="4432749"/>
          </a:xfrm>
          <a:prstGeom prst="rect">
            <a:avLst/>
          </a:prstGeom>
          <a:solidFill>
            <a:schemeClr val="accent1">
              <a:lumMod val="60000"/>
              <a:lumOff val="40000"/>
            </a:schemeClr>
          </a:solidFill>
        </p:spPr>
        <p:txBody>
          <a:bodyPr wrap="square">
            <a:spAutoFit/>
          </a:bodyPr>
          <a:lstStyle/>
          <a:p>
            <a:pPr fontAlgn="base"/>
            <a:r>
              <a:rPr lang="en-US" sz="2500" b="1" dirty="0" smtClean="0">
                <a:latin typeface="-apple-system"/>
              </a:rPr>
              <a:t>What discipline isn’t:</a:t>
            </a:r>
            <a:endParaRPr lang="pl-PL" sz="2500" b="1" dirty="0" smtClean="0">
              <a:latin typeface="-apple-system"/>
            </a:endParaRPr>
          </a:p>
          <a:p>
            <a:pPr fontAlgn="base"/>
            <a:endParaRPr lang="en-US" sz="2500" dirty="0" smtClean="0">
              <a:solidFill>
                <a:srgbClr val="666666"/>
              </a:solidFill>
              <a:latin typeface="-apple-system"/>
            </a:endParaRPr>
          </a:p>
          <a:p>
            <a:pPr fontAlgn="base">
              <a:buFont typeface="Arial" panose="020B0604020202020204" pitchFamily="34" charset="0"/>
              <a:buChar char="•"/>
            </a:pPr>
            <a:r>
              <a:rPr lang="en-US" sz="2500" dirty="0" smtClean="0">
                <a:latin typeface="-apple-system"/>
              </a:rPr>
              <a:t>Punitive physical punishment to teach someone a lesson.</a:t>
            </a:r>
          </a:p>
          <a:p>
            <a:pPr fontAlgn="base">
              <a:buFont typeface="Arial" panose="020B0604020202020204" pitchFamily="34" charset="0"/>
              <a:buChar char="•"/>
            </a:pPr>
            <a:r>
              <a:rPr lang="en-US" sz="2500" dirty="0" smtClean="0">
                <a:latin typeface="-apple-system"/>
              </a:rPr>
              <a:t>Verbal abuse about how despicable someone is.</a:t>
            </a:r>
          </a:p>
          <a:p>
            <a:pPr fontAlgn="base">
              <a:buFont typeface="Arial" panose="020B0604020202020204" pitchFamily="34" charset="0"/>
              <a:buChar char="•"/>
            </a:pPr>
            <a:r>
              <a:rPr lang="en-US" sz="2500" dirty="0" smtClean="0">
                <a:latin typeface="-apple-system"/>
              </a:rPr>
              <a:t>Use of a stick or other form of physical abuse.</a:t>
            </a:r>
          </a:p>
          <a:p>
            <a:pPr fontAlgn="base">
              <a:buFont typeface="Arial" panose="020B0604020202020204" pitchFamily="34" charset="0"/>
              <a:buChar char="•"/>
            </a:pPr>
            <a:r>
              <a:rPr lang="en-US" sz="2500" dirty="0" smtClean="0">
                <a:latin typeface="-apple-system"/>
              </a:rPr>
              <a:t>Refusing basic needs to people like eating or going to the bathroom.</a:t>
            </a:r>
            <a:endParaRPr lang="en-US" sz="2500" b="0" i="0" dirty="0">
              <a:effectLst/>
              <a:latin typeface="-apple-system"/>
            </a:endParaRPr>
          </a:p>
        </p:txBody>
      </p:sp>
      <p:sp>
        <p:nvSpPr>
          <p:cNvPr id="6" name="Prostokąt 5"/>
          <p:cNvSpPr/>
          <p:nvPr/>
        </p:nvSpPr>
        <p:spPr>
          <a:xfrm>
            <a:off x="211810" y="4917702"/>
            <a:ext cx="6703663" cy="1246495"/>
          </a:xfrm>
          <a:prstGeom prst="rect">
            <a:avLst/>
          </a:prstGeom>
          <a:solidFill>
            <a:srgbClr val="00B0F0"/>
          </a:solidFill>
        </p:spPr>
        <p:txBody>
          <a:bodyPr wrap="square">
            <a:spAutoFit/>
          </a:bodyPr>
          <a:lstStyle/>
          <a:p>
            <a:pPr algn="ctr"/>
            <a:r>
              <a:rPr lang="en-US" sz="2500" dirty="0">
                <a:latin typeface="Arial" panose="020B0604020202020204" pitchFamily="34" charset="0"/>
                <a:cs typeface="Arial" panose="020B0604020202020204" pitchFamily="34" charset="0"/>
              </a:rPr>
              <a:t>All classrooms need rules to function effectively. These “rules” are sometimes called “expectations” or “standards of </a:t>
            </a:r>
            <a:r>
              <a:rPr lang="en-US" sz="2500" dirty="0" err="1">
                <a:latin typeface="Arial" panose="020B0604020202020204" pitchFamily="34" charset="0"/>
                <a:cs typeface="Arial" panose="020B0604020202020204" pitchFamily="34" charset="0"/>
              </a:rPr>
              <a:t>behaviour</a:t>
            </a:r>
            <a:r>
              <a:rPr lang="en-US" sz="2500" dirty="0">
                <a:latin typeface="Arial" panose="020B0604020202020204" pitchFamily="34" charset="0"/>
                <a:cs typeface="Arial" panose="020B0604020202020204" pitchFamily="34" charset="0"/>
              </a:rPr>
              <a:t>.”</a:t>
            </a:r>
          </a:p>
        </p:txBody>
      </p:sp>
      <p:sp>
        <p:nvSpPr>
          <p:cNvPr id="7" name="Prostokąt 6"/>
          <p:cNvSpPr/>
          <p:nvPr/>
        </p:nvSpPr>
        <p:spPr>
          <a:xfrm>
            <a:off x="211809" y="3394129"/>
            <a:ext cx="6703663" cy="1107996"/>
          </a:xfrm>
          <a:prstGeom prst="rect">
            <a:avLst/>
          </a:prstGeom>
          <a:solidFill>
            <a:srgbClr val="00B0F0"/>
          </a:solidFill>
        </p:spPr>
        <p:txBody>
          <a:bodyPr wrap="square">
            <a:spAutoFit/>
          </a:bodyPr>
          <a:lstStyle/>
          <a:p>
            <a:r>
              <a:rPr lang="en-US" sz="2200" dirty="0">
                <a:solidFill>
                  <a:srgbClr val="333333"/>
                </a:solidFill>
                <a:latin typeface="Arial" panose="020B0604020202020204" pitchFamily="34" charset="0"/>
              </a:rPr>
              <a:t>The behavioral problems presented by these students often result from feelings of discouragement, frustration and inadequacy.</a:t>
            </a:r>
            <a:endParaRPr lang="en-US" sz="2200" dirty="0"/>
          </a:p>
        </p:txBody>
      </p:sp>
    </p:spTree>
    <p:extLst>
      <p:ext uri="{BB962C8B-B14F-4D97-AF65-F5344CB8AC3E}">
        <p14:creationId xmlns:p14="http://schemas.microsoft.com/office/powerpoint/2010/main" val="16025283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3399"/>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b="1" dirty="0">
                <a:latin typeface="Arial" panose="020B0604020202020204" pitchFamily="34" charset="0"/>
                <a:cs typeface="Arial" panose="020B0604020202020204" pitchFamily="34" charset="0"/>
              </a:rPr>
              <a:t>Make accommodations for the student to lessen his frustration or difficulties</a:t>
            </a:r>
          </a:p>
        </p:txBody>
      </p:sp>
      <p:sp>
        <p:nvSpPr>
          <p:cNvPr id="3" name="Symbol zastępczy zawartości 2"/>
          <p:cNvSpPr>
            <a:spLocks noGrp="1"/>
          </p:cNvSpPr>
          <p:nvPr>
            <p:ph idx="1"/>
          </p:nvPr>
        </p:nvSpPr>
        <p:spPr>
          <a:xfrm>
            <a:off x="449451" y="1825624"/>
            <a:ext cx="10904349" cy="4668165"/>
          </a:xfrm>
        </p:spPr>
        <p:txBody>
          <a:bodyPr>
            <a:normAutofit lnSpcReduction="10000"/>
          </a:bodyPr>
          <a:lstStyle/>
          <a:p>
            <a:pPr fontAlgn="base"/>
            <a:r>
              <a:rPr lang="en-US" dirty="0" smtClean="0"/>
              <a:t>. </a:t>
            </a:r>
            <a:r>
              <a:rPr lang="en-US" dirty="0"/>
              <a:t>His behavioral difficulties, which can run the gamut from withdrawal to crying to lashing out at classmates, may result from his frustrations in school related to his special needs. </a:t>
            </a:r>
            <a:endParaRPr lang="pl-PL" dirty="0" smtClean="0"/>
          </a:p>
          <a:p>
            <a:pPr fontAlgn="base"/>
            <a:r>
              <a:rPr lang="pl-PL" dirty="0"/>
              <a:t>S</a:t>
            </a:r>
            <a:r>
              <a:rPr lang="en-US" dirty="0" err="1" smtClean="0"/>
              <a:t>ome</a:t>
            </a:r>
            <a:r>
              <a:rPr lang="en-US" dirty="0" smtClean="0"/>
              <a:t> </a:t>
            </a:r>
            <a:r>
              <a:rPr lang="en-US" dirty="0"/>
              <a:t>examples:</a:t>
            </a:r>
          </a:p>
          <a:p>
            <a:pPr lvl="1" fontAlgn="base"/>
            <a:r>
              <a:rPr lang="en-US" dirty="0"/>
              <a:t>Ease up on the amount of writing required of a student with a handwriting problem.</a:t>
            </a:r>
          </a:p>
          <a:p>
            <a:pPr lvl="1" fontAlgn="base"/>
            <a:r>
              <a:rPr lang="en-US" dirty="0"/>
              <a:t>Provide alternatives to reading aloud for the student with a reading disability.</a:t>
            </a:r>
          </a:p>
          <a:p>
            <a:pPr lvl="1" fontAlgn="base"/>
            <a:r>
              <a:rPr lang="en-US" dirty="0"/>
              <a:t>Prepare the autistic child for changes in school routine.</a:t>
            </a:r>
          </a:p>
          <a:p>
            <a:pPr lvl="1" fontAlgn="base"/>
            <a:r>
              <a:rPr lang="en-US" dirty="0"/>
              <a:t>Give the student with an auditory processing problem extra time to process information presented orally.</a:t>
            </a:r>
          </a:p>
          <a:p>
            <a:pPr lvl="1" fontAlgn="base"/>
            <a:r>
              <a:rPr lang="en-US" dirty="0"/>
              <a:t>Provide short, simple and clear directions to the student who is a slow learner or cognitively impaired.</a:t>
            </a:r>
          </a:p>
          <a:p>
            <a:endParaRPr lang="en-US" dirty="0"/>
          </a:p>
        </p:txBody>
      </p:sp>
    </p:spTree>
    <p:extLst>
      <p:ext uri="{BB962C8B-B14F-4D97-AF65-F5344CB8AC3E}">
        <p14:creationId xmlns:p14="http://schemas.microsoft.com/office/powerpoint/2010/main" val="15091975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b="1" dirty="0">
                <a:latin typeface="Arial" panose="020B0604020202020204" pitchFamily="34" charset="0"/>
                <a:cs typeface="Arial" panose="020B0604020202020204" pitchFamily="34" charset="0"/>
              </a:rPr>
              <a:t>Help the student blend in with other students</a:t>
            </a:r>
            <a:endParaRPr lang="en-US" dirty="0">
              <a:latin typeface="Arial" panose="020B0604020202020204" pitchFamily="34" charset="0"/>
              <a:cs typeface="Arial" panose="020B0604020202020204" pitchFamily="34" charset="0"/>
            </a:endParaRPr>
          </a:p>
        </p:txBody>
      </p:sp>
      <p:sp>
        <p:nvSpPr>
          <p:cNvPr id="3" name="Symbol zastępczy zawartości 2"/>
          <p:cNvSpPr>
            <a:spLocks noGrp="1"/>
          </p:cNvSpPr>
          <p:nvPr>
            <p:ph idx="1"/>
          </p:nvPr>
        </p:nvSpPr>
        <p:spPr>
          <a:xfrm>
            <a:off x="1082944" y="2244080"/>
            <a:ext cx="10026112" cy="4351338"/>
          </a:xfrm>
        </p:spPr>
        <p:txBody>
          <a:bodyPr/>
          <a:lstStyle/>
          <a:p>
            <a:pPr marL="0" indent="0">
              <a:buNone/>
            </a:pPr>
            <a:r>
              <a:rPr lang="en-US" dirty="0" smtClean="0">
                <a:latin typeface="Arial" panose="020B0604020202020204" pitchFamily="34" charset="0"/>
                <a:cs typeface="Arial" panose="020B0604020202020204" pitchFamily="34" charset="0"/>
              </a:rPr>
              <a:t>Because </a:t>
            </a:r>
            <a:r>
              <a:rPr lang="en-US" dirty="0">
                <a:latin typeface="Arial" panose="020B0604020202020204" pitchFamily="34" charset="0"/>
                <a:cs typeface="Arial" panose="020B0604020202020204" pitchFamily="34" charset="0"/>
              </a:rPr>
              <a:t>the student with special needs may stand out in a regular class, it is important to help give him a sense of belonging by treating him as much like his classmates as possible</a:t>
            </a:r>
            <a:r>
              <a:rPr lang="en-US" dirty="0" smtClean="0">
                <a:latin typeface="Arial" panose="020B0604020202020204" pitchFamily="34" charset="0"/>
                <a:cs typeface="Arial" panose="020B0604020202020204" pitchFamily="34" charset="0"/>
              </a:rPr>
              <a:t>.</a:t>
            </a:r>
            <a:endParaRPr lang="pl-PL" dirty="0" smtClean="0">
              <a:latin typeface="Arial" panose="020B0604020202020204" pitchFamily="34" charset="0"/>
              <a:cs typeface="Arial" panose="020B0604020202020204" pitchFamily="34" charset="0"/>
            </a:endParaRPr>
          </a:p>
          <a:p>
            <a:pPr marL="0" indent="0">
              <a:buNone/>
            </a:pP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Give him the same privileges or items that you give to other students, make sure to involve him in your class routines, and expect him to comply with the same rules as other students as long as they are within his ability.</a:t>
            </a:r>
          </a:p>
          <a:p>
            <a:endParaRPr lang="en-US" dirty="0"/>
          </a:p>
        </p:txBody>
      </p:sp>
    </p:spTree>
    <p:extLst>
      <p:ext uri="{BB962C8B-B14F-4D97-AF65-F5344CB8AC3E}">
        <p14:creationId xmlns:p14="http://schemas.microsoft.com/office/powerpoint/2010/main" val="10720767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838200" y="365125"/>
            <a:ext cx="10971508" cy="1325563"/>
          </a:xfrm>
          <a:solidFill>
            <a:srgbClr val="0070C0"/>
          </a:solidFill>
        </p:spPr>
        <p:txBody>
          <a:bodyPr/>
          <a:lstStyle/>
          <a:p>
            <a:r>
              <a:rPr lang="en-US" b="1" dirty="0">
                <a:latin typeface="Arial" panose="020B0604020202020204" pitchFamily="34" charset="0"/>
                <a:cs typeface="Arial" panose="020B0604020202020204" pitchFamily="34" charset="0"/>
              </a:rPr>
              <a:t>Find opportunities to praise the </a:t>
            </a:r>
            <a:r>
              <a:rPr lang="en-US" b="1" dirty="0" smtClean="0">
                <a:latin typeface="Arial" panose="020B0604020202020204" pitchFamily="34" charset="0"/>
                <a:cs typeface="Arial" panose="020B0604020202020204" pitchFamily="34" charset="0"/>
              </a:rPr>
              <a:t>student</a:t>
            </a:r>
            <a:endParaRPr lang="en-US" dirty="0">
              <a:latin typeface="Arial" panose="020B0604020202020204" pitchFamily="34" charset="0"/>
              <a:cs typeface="Arial" panose="020B0604020202020204" pitchFamily="34" charset="0"/>
            </a:endParaRPr>
          </a:p>
        </p:txBody>
      </p:sp>
      <p:sp>
        <p:nvSpPr>
          <p:cNvPr id="3" name="Symbol zastępczy zawartości 2"/>
          <p:cNvSpPr>
            <a:spLocks noGrp="1"/>
          </p:cNvSpPr>
          <p:nvPr>
            <p:ph idx="1"/>
          </p:nvPr>
        </p:nvSpPr>
        <p:spPr>
          <a:xfrm>
            <a:off x="1520126" y="1690688"/>
            <a:ext cx="9561163" cy="4351338"/>
          </a:xfrm>
        </p:spPr>
        <p:txBody>
          <a:bodyPr/>
          <a:lstStyle/>
          <a:p>
            <a:r>
              <a:rPr lang="en-US" dirty="0"/>
              <a:t> He may be frustrated by his deficiencies and in need of emotional support. In an honest and sincere manner, praise him for these gains in the presence of classmates (or privately if you sense he will be embarrassed by public recognition). </a:t>
            </a:r>
            <a:endParaRPr lang="pl-PL" dirty="0" smtClean="0"/>
          </a:p>
          <a:p>
            <a:r>
              <a:rPr lang="en-US" dirty="0" smtClean="0"/>
              <a:t>Keep </a:t>
            </a:r>
            <a:r>
              <a:rPr lang="en-US" dirty="0"/>
              <a:t>in mind that his accomplishments may not take the same form as those of others students. </a:t>
            </a:r>
            <a:endParaRPr lang="pl-PL" dirty="0" smtClean="0"/>
          </a:p>
          <a:p>
            <a:r>
              <a:rPr lang="en-US" dirty="0" smtClean="0"/>
              <a:t>Small </a:t>
            </a:r>
            <a:r>
              <a:rPr lang="en-US" dirty="0"/>
              <a:t>steps may represent giant leaps for the child with special needs.</a:t>
            </a:r>
          </a:p>
          <a:p>
            <a:endParaRPr lang="en-US" dirty="0"/>
          </a:p>
        </p:txBody>
      </p:sp>
    </p:spTree>
    <p:extLst>
      <p:ext uri="{BB962C8B-B14F-4D97-AF65-F5344CB8AC3E}">
        <p14:creationId xmlns:p14="http://schemas.microsoft.com/office/powerpoint/2010/main" val="5768882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3399"/>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b="1" dirty="0">
                <a:latin typeface="Arial" panose="020B0604020202020204" pitchFamily="34" charset="0"/>
                <a:cs typeface="Arial" panose="020B0604020202020204" pitchFamily="34" charset="0"/>
              </a:rPr>
              <a:t>Believe in </a:t>
            </a:r>
            <a:r>
              <a:rPr lang="pl-PL" b="1" dirty="0" err="1" smtClean="0">
                <a:latin typeface="Arial" panose="020B0604020202020204" pitchFamily="34" charset="0"/>
                <a:cs typeface="Arial" panose="020B0604020202020204" pitchFamily="34" charset="0"/>
              </a:rPr>
              <a:t>every</a:t>
            </a:r>
            <a:r>
              <a:rPr lang="en-US" b="1" dirty="0" smtClean="0">
                <a:latin typeface="Arial" panose="020B0604020202020204" pitchFamily="34" charset="0"/>
                <a:cs typeface="Arial" panose="020B0604020202020204" pitchFamily="34" charset="0"/>
              </a:rPr>
              <a:t> </a:t>
            </a:r>
            <a:r>
              <a:rPr lang="pl-PL" b="1" dirty="0" smtClean="0">
                <a:latin typeface="Arial" panose="020B0604020202020204" pitchFamily="34" charset="0"/>
                <a:cs typeface="Arial" panose="020B0604020202020204" pitchFamily="34" charset="0"/>
              </a:rPr>
              <a:t>student with SPE</a:t>
            </a:r>
            <a:r>
              <a:rPr lang="en-US" dirty="0"/>
              <a:t/>
            </a:r>
            <a:br>
              <a:rPr lang="en-US" dirty="0"/>
            </a:br>
            <a:endParaRPr lang="en-US" dirty="0"/>
          </a:p>
        </p:txBody>
      </p:sp>
      <p:sp>
        <p:nvSpPr>
          <p:cNvPr id="3" name="Symbol zastępczy zawartości 2"/>
          <p:cNvSpPr>
            <a:spLocks noGrp="1"/>
          </p:cNvSpPr>
          <p:nvPr>
            <p:ph idx="1"/>
          </p:nvPr>
        </p:nvSpPr>
        <p:spPr>
          <a:xfrm>
            <a:off x="449705" y="1304144"/>
            <a:ext cx="11317573" cy="5261548"/>
          </a:xfrm>
        </p:spPr>
        <p:txBody>
          <a:bodyPr>
            <a:normAutofit fontScale="85000" lnSpcReduction="20000"/>
          </a:bodyPr>
          <a:lstStyle/>
          <a:p>
            <a:r>
              <a:rPr lang="en-US" i="1" dirty="0" smtClean="0"/>
              <a:t>If</a:t>
            </a:r>
            <a:r>
              <a:rPr lang="en-US" i="1" dirty="0"/>
              <a:t>, after taking his first few steps, your little one kept falling down, would you get him some crutches or a wheelchair? No. So don't do the same with a child with special needs. Maybe </a:t>
            </a:r>
            <a:r>
              <a:rPr lang="pl-PL" i="1" dirty="0" smtClean="0"/>
              <a:t>a </a:t>
            </a:r>
            <a:r>
              <a:rPr lang="en-US" i="1" dirty="0" smtClean="0"/>
              <a:t>child </a:t>
            </a:r>
            <a:r>
              <a:rPr lang="en-US" i="1" dirty="0"/>
              <a:t>can't </a:t>
            </a:r>
            <a:r>
              <a:rPr lang="pl-PL" i="1" dirty="0" smtClean="0"/>
              <a:t>do </a:t>
            </a:r>
            <a:r>
              <a:rPr lang="pl-PL" i="1" dirty="0" err="1" smtClean="0"/>
              <a:t>something</a:t>
            </a:r>
            <a:r>
              <a:rPr lang="pl-PL" i="1" dirty="0" smtClean="0"/>
              <a:t> </a:t>
            </a:r>
            <a:r>
              <a:rPr lang="en-US" i="1" dirty="0" smtClean="0"/>
              <a:t>the </a:t>
            </a:r>
            <a:r>
              <a:rPr lang="en-US" i="1" dirty="0"/>
              <a:t>first time, or 10th time, but keeps trying. Encourage that!</a:t>
            </a:r>
          </a:p>
          <a:p>
            <a:r>
              <a:rPr lang="en-US" dirty="0"/>
              <a:t>When you believe </a:t>
            </a:r>
            <a:r>
              <a:rPr lang="pl-PL" dirty="0" smtClean="0"/>
              <a:t>a</a:t>
            </a:r>
            <a:r>
              <a:rPr lang="en-US" dirty="0" smtClean="0"/>
              <a:t> </a:t>
            </a:r>
            <a:r>
              <a:rPr lang="en-US" dirty="0"/>
              <a:t>child can do something, you empower him or her to reach that goal. The same is true for behavior. </a:t>
            </a:r>
            <a:endParaRPr lang="pl-PL" dirty="0" smtClean="0"/>
          </a:p>
          <a:p>
            <a:r>
              <a:rPr lang="en-US" dirty="0" smtClean="0"/>
              <a:t>For </a:t>
            </a:r>
            <a:r>
              <a:rPr lang="en-US" dirty="0"/>
              <a:t>example, if </a:t>
            </a:r>
            <a:r>
              <a:rPr lang="pl-PL" dirty="0" smtClean="0"/>
              <a:t>a</a:t>
            </a:r>
            <a:r>
              <a:rPr lang="en-US" dirty="0" smtClean="0"/>
              <a:t> </a:t>
            </a:r>
            <a:r>
              <a:rPr lang="en-US" dirty="0"/>
              <a:t>child is too aggressive when playing with other kids, don't stop the play altogether. Instead, work with </a:t>
            </a:r>
            <a:r>
              <a:rPr lang="pl-PL" dirty="0" smtClean="0"/>
              <a:t>a</a:t>
            </a:r>
            <a:r>
              <a:rPr lang="en-US" dirty="0" smtClean="0"/>
              <a:t> </a:t>
            </a:r>
            <a:r>
              <a:rPr lang="en-US" dirty="0"/>
              <a:t>child to limit the physicality of the play. You may want to plan for non-physical activities during play dates, like arts and crafts projects. </a:t>
            </a:r>
            <a:endParaRPr lang="pl-PL" dirty="0" smtClean="0"/>
          </a:p>
          <a:p>
            <a:r>
              <a:rPr lang="en-US" dirty="0" smtClean="0"/>
              <a:t>Use </a:t>
            </a:r>
            <a:r>
              <a:rPr lang="en-US" dirty="0"/>
              <a:t>discipline where necessary in the form of time-outs, enforced turn-taking, and rules like "no touching" — and provide rewards when your wishes are met.</a:t>
            </a:r>
          </a:p>
          <a:p>
            <a:r>
              <a:rPr lang="en-US" dirty="0"/>
              <a:t>Whatever you do, don't give up on </a:t>
            </a:r>
            <a:r>
              <a:rPr lang="pl-PL" dirty="0" smtClean="0"/>
              <a:t>a</a:t>
            </a:r>
            <a:r>
              <a:rPr lang="en-US" dirty="0" smtClean="0"/>
              <a:t> </a:t>
            </a:r>
            <a:r>
              <a:rPr lang="en-US" dirty="0"/>
              <a:t>child when the going gets tough. Bad behavior that's ignored in the early years can become unbearable, even dangerous, in the teen years and adulthood. </a:t>
            </a:r>
            <a:endParaRPr lang="pl-PL" dirty="0" smtClean="0"/>
          </a:p>
          <a:p>
            <a:r>
              <a:rPr lang="en-US" dirty="0" smtClean="0"/>
              <a:t>Be </a:t>
            </a:r>
            <a:r>
              <a:rPr lang="en-US" dirty="0"/>
              <a:t>patient and take the time to work with </a:t>
            </a:r>
            <a:r>
              <a:rPr lang="pl-PL" dirty="0" smtClean="0"/>
              <a:t>a</a:t>
            </a:r>
            <a:r>
              <a:rPr lang="en-US" dirty="0" smtClean="0"/>
              <a:t> </a:t>
            </a:r>
            <a:r>
              <a:rPr lang="pl-PL" dirty="0" smtClean="0"/>
              <a:t>student</a:t>
            </a:r>
            <a:r>
              <a:rPr lang="en-US" dirty="0" smtClean="0"/>
              <a:t> </a:t>
            </a:r>
            <a:r>
              <a:rPr lang="en-US" dirty="0"/>
              <a:t>to help reach his or her best potential. </a:t>
            </a:r>
            <a:endParaRPr lang="pl-PL" dirty="0" smtClean="0"/>
          </a:p>
          <a:p>
            <a:r>
              <a:rPr lang="en-US" dirty="0" smtClean="0"/>
              <a:t>Your </a:t>
            </a:r>
            <a:r>
              <a:rPr lang="en-US" dirty="0"/>
              <a:t>vote of confidence is sometimes all </a:t>
            </a:r>
            <a:r>
              <a:rPr lang="pl-PL" dirty="0" smtClean="0"/>
              <a:t>a</a:t>
            </a:r>
            <a:r>
              <a:rPr lang="en-US" dirty="0" smtClean="0"/>
              <a:t> </a:t>
            </a:r>
            <a:r>
              <a:rPr lang="en-US" dirty="0"/>
              <a:t>child needs to succeed.</a:t>
            </a:r>
          </a:p>
          <a:p>
            <a:endParaRPr lang="en-US" dirty="0"/>
          </a:p>
        </p:txBody>
      </p:sp>
    </p:spTree>
    <p:extLst>
      <p:ext uri="{BB962C8B-B14F-4D97-AF65-F5344CB8AC3E}">
        <p14:creationId xmlns:p14="http://schemas.microsoft.com/office/powerpoint/2010/main" val="31050468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FF00"/>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b="1" dirty="0">
                <a:latin typeface="Arial" panose="020B0604020202020204" pitchFamily="34" charset="0"/>
                <a:cs typeface="Arial" panose="020B0604020202020204" pitchFamily="34" charset="0"/>
              </a:rPr>
              <a:t>Have Confidence in Your Abilities</a:t>
            </a:r>
            <a:br>
              <a:rPr lang="en-US" b="1"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sp>
        <p:nvSpPr>
          <p:cNvPr id="3" name="Symbol zastępczy zawartości 2"/>
          <p:cNvSpPr>
            <a:spLocks noGrp="1"/>
          </p:cNvSpPr>
          <p:nvPr>
            <p:ph idx="1"/>
          </p:nvPr>
        </p:nvSpPr>
        <p:spPr/>
        <p:txBody>
          <a:bodyPr>
            <a:normAutofit lnSpcReduction="10000"/>
          </a:bodyPr>
          <a:lstStyle/>
          <a:p>
            <a:r>
              <a:rPr lang="en-US" sz="3300" dirty="0" smtClean="0"/>
              <a:t>Discipline </a:t>
            </a:r>
            <a:r>
              <a:rPr lang="en-US" sz="3300" dirty="0"/>
              <a:t>is an exhausting undertaking. </a:t>
            </a:r>
            <a:endParaRPr lang="pl-PL" sz="3300" dirty="0" smtClean="0"/>
          </a:p>
          <a:p>
            <a:r>
              <a:rPr lang="en-US" sz="3300" dirty="0" smtClean="0"/>
              <a:t>There </a:t>
            </a:r>
            <a:r>
              <a:rPr lang="en-US" sz="3300" dirty="0"/>
              <a:t>will be good days when you're amazed by </a:t>
            </a:r>
            <a:r>
              <a:rPr lang="pl-PL" sz="3300" dirty="0" smtClean="0"/>
              <a:t>a </a:t>
            </a:r>
            <a:r>
              <a:rPr lang="pl-PL" sz="3300" dirty="0" err="1" smtClean="0"/>
              <a:t>student’s</a:t>
            </a:r>
            <a:r>
              <a:rPr lang="pl-PL" sz="3300" dirty="0" smtClean="0"/>
              <a:t> </a:t>
            </a:r>
            <a:r>
              <a:rPr lang="en-US" sz="3300" dirty="0" smtClean="0"/>
              <a:t>progress</a:t>
            </a:r>
            <a:r>
              <a:rPr lang="en-US" sz="3300" dirty="0"/>
              <a:t>, bad days when it seems like all your hard work was forgotten, and plateaus where it seems like further progress is impossible. </a:t>
            </a:r>
            <a:endParaRPr lang="pl-PL" sz="3300" dirty="0" smtClean="0"/>
          </a:p>
          <a:p>
            <a:r>
              <a:rPr lang="en-US" sz="3300" dirty="0" smtClean="0"/>
              <a:t>But </a:t>
            </a:r>
            <a:r>
              <a:rPr lang="en-US" sz="3300" dirty="0"/>
              <a:t>remember this: Behavior management is a challenge for all </a:t>
            </a:r>
            <a:r>
              <a:rPr lang="pl-PL" sz="3300" dirty="0" err="1" smtClean="0"/>
              <a:t>teachers</a:t>
            </a:r>
            <a:r>
              <a:rPr lang="pl-PL" sz="3300" dirty="0" smtClean="0"/>
              <a:t> </a:t>
            </a:r>
            <a:r>
              <a:rPr lang="pl-PL" sz="3300" dirty="0" err="1" smtClean="0"/>
              <a:t>working</a:t>
            </a:r>
            <a:r>
              <a:rPr lang="pl-PL" sz="3300" dirty="0" smtClean="0"/>
              <a:t> with </a:t>
            </a:r>
            <a:r>
              <a:rPr lang="pl-PL" sz="3300" dirty="0" err="1" smtClean="0"/>
              <a:t>all</a:t>
            </a:r>
            <a:r>
              <a:rPr lang="pl-PL" sz="3300" dirty="0" smtClean="0"/>
              <a:t> </a:t>
            </a:r>
            <a:r>
              <a:rPr lang="pl-PL" sz="3300" dirty="0" err="1" smtClean="0"/>
              <a:t>students</a:t>
            </a:r>
            <a:r>
              <a:rPr lang="en-US" sz="3300" dirty="0" smtClean="0"/>
              <a:t>, </a:t>
            </a:r>
            <a:r>
              <a:rPr lang="en-US" sz="3300" dirty="0"/>
              <a:t>even those of kids who are typically developing. </a:t>
            </a:r>
            <a:endParaRPr lang="pl-PL" sz="3300" dirty="0" smtClean="0"/>
          </a:p>
          <a:p>
            <a:r>
              <a:rPr lang="en-US" sz="3300" dirty="0" smtClean="0"/>
              <a:t>So </a:t>
            </a:r>
            <a:r>
              <a:rPr lang="en-US" sz="3300" dirty="0"/>
              <a:t>don't give up</a:t>
            </a:r>
            <a:r>
              <a:rPr lang="en-US" sz="3300" dirty="0" smtClean="0"/>
              <a:t>!</a:t>
            </a:r>
            <a:r>
              <a:rPr lang="pl-PL" sz="3300" dirty="0" smtClean="0"/>
              <a:t> </a:t>
            </a:r>
            <a:r>
              <a:rPr lang="pl-PL" sz="3300" dirty="0" smtClean="0">
                <a:sym typeface="Wingdings" panose="05000000000000000000" pitchFamily="2" charset="2"/>
              </a:rPr>
              <a:t> </a:t>
            </a:r>
            <a:endParaRPr lang="en-US" sz="3300" dirty="0"/>
          </a:p>
          <a:p>
            <a:endParaRPr lang="en-US" dirty="0"/>
          </a:p>
        </p:txBody>
      </p:sp>
    </p:spTree>
    <p:extLst>
      <p:ext uri="{BB962C8B-B14F-4D97-AF65-F5344CB8AC3E}">
        <p14:creationId xmlns:p14="http://schemas.microsoft.com/office/powerpoint/2010/main" val="25983801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4" name="Prostokąt 3"/>
          <p:cNvSpPr/>
          <p:nvPr/>
        </p:nvSpPr>
        <p:spPr>
          <a:xfrm>
            <a:off x="299803" y="6176963"/>
            <a:ext cx="10837889" cy="369332"/>
          </a:xfrm>
          <a:prstGeom prst="rect">
            <a:avLst/>
          </a:prstGeom>
        </p:spPr>
        <p:txBody>
          <a:bodyPr wrap="square">
            <a:spAutoFit/>
          </a:bodyPr>
          <a:lstStyle/>
          <a:p>
            <a:r>
              <a:rPr lang="en-US" dirty="0"/>
              <a:t>https://wapave.org/bullying-at-school-resources-and-the-rights-of-students-with-special-needs/</a:t>
            </a:r>
          </a:p>
        </p:txBody>
      </p:sp>
      <p:pic>
        <p:nvPicPr>
          <p:cNvPr id="1026" name="Picture 2" descr="Bullying at School: Resources and the Rights of Students with Special Needs  - PAVE"/>
          <p:cNvPicPr>
            <a:picLocks noChangeAspect="1" noChangeArrowheads="1"/>
          </p:cNvPicPr>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1556817" y="117154"/>
            <a:ext cx="9078365" cy="6059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42103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099FF"/>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err="1" smtClean="0"/>
              <a:t>Sources</a:t>
            </a:r>
            <a:endParaRPr lang="en-US" dirty="0"/>
          </a:p>
        </p:txBody>
      </p:sp>
      <p:sp>
        <p:nvSpPr>
          <p:cNvPr id="3" name="Symbol zastępczy zawartości 2"/>
          <p:cNvSpPr>
            <a:spLocks noGrp="1"/>
          </p:cNvSpPr>
          <p:nvPr>
            <p:ph idx="1"/>
          </p:nvPr>
        </p:nvSpPr>
        <p:spPr>
          <a:xfrm>
            <a:off x="604434" y="1441342"/>
            <a:ext cx="11205274" cy="5207431"/>
          </a:xfrm>
        </p:spPr>
        <p:txBody>
          <a:bodyPr>
            <a:normAutofit fontScale="62500" lnSpcReduction="20000"/>
          </a:bodyPr>
          <a:lstStyle/>
          <a:p>
            <a:r>
              <a:rPr lang="en-US" dirty="0"/>
              <a:t>Positive discipline in the inclusive, learning-friendly classroom: a guide for teachers and teacher </a:t>
            </a:r>
            <a:r>
              <a:rPr lang="en-US" dirty="0" smtClean="0"/>
              <a:t>educators</a:t>
            </a:r>
            <a:r>
              <a:rPr lang="pl-PL" dirty="0"/>
              <a:t> </a:t>
            </a:r>
            <a:r>
              <a:rPr lang="pl-PL" dirty="0">
                <a:hlinkClick r:id="rId2"/>
              </a:rPr>
              <a:t>https://unesdoc.unesco.org/ark:/</a:t>
            </a:r>
            <a:r>
              <a:rPr lang="pl-PL" dirty="0" smtClean="0">
                <a:hlinkClick r:id="rId2"/>
              </a:rPr>
              <a:t>48223/pf0000149284</a:t>
            </a:r>
            <a:endParaRPr lang="pl-PL" dirty="0" smtClean="0"/>
          </a:p>
          <a:p>
            <a:endParaRPr lang="pl-PL" dirty="0"/>
          </a:p>
          <a:p>
            <a:r>
              <a:rPr lang="en-US" dirty="0">
                <a:hlinkClick r:id="rId3"/>
              </a:rPr>
              <a:t>Disciplining Students With Disabilities (wrightslaw.com)</a:t>
            </a:r>
            <a:endParaRPr lang="pl-PL" dirty="0" smtClean="0"/>
          </a:p>
          <a:p>
            <a:endParaRPr lang="pl-PL" dirty="0" smtClean="0"/>
          </a:p>
          <a:p>
            <a:r>
              <a:rPr lang="en-US" dirty="0" smtClean="0"/>
              <a:t>Nelsen</a:t>
            </a:r>
            <a:r>
              <a:rPr lang="en-US" dirty="0"/>
              <a:t>, J., Foster, S., &amp; Raphael, A. (2011). </a:t>
            </a:r>
            <a:r>
              <a:rPr lang="en-US" i="1" dirty="0"/>
              <a:t>Positive discipline for children with special needs: Raising and teaching all children to become resilient, responsible, and respectful</a:t>
            </a:r>
            <a:r>
              <a:rPr lang="en-US" dirty="0"/>
              <a:t>. Harmony</a:t>
            </a:r>
            <a:r>
              <a:rPr lang="en-US" dirty="0" smtClean="0"/>
              <a:t>.</a:t>
            </a:r>
            <a:endParaRPr lang="pl-PL" dirty="0" smtClean="0"/>
          </a:p>
          <a:p>
            <a:endParaRPr lang="pl-PL" dirty="0"/>
          </a:p>
          <a:p>
            <a:r>
              <a:rPr lang="en-US" dirty="0"/>
              <a:t>Positively effective discipline for special needs kids</a:t>
            </a:r>
          </a:p>
          <a:p>
            <a:r>
              <a:rPr lang="en-US" dirty="0">
                <a:hlinkClick r:id="rId4"/>
              </a:rPr>
              <a:t>https://www.newyorkfamily.com/positively-effective-discipline-for-special-needs-kids</a:t>
            </a:r>
            <a:r>
              <a:rPr lang="en-US" dirty="0" smtClean="0">
                <a:hlinkClick r:id="rId4"/>
              </a:rPr>
              <a:t>/</a:t>
            </a:r>
            <a:endParaRPr lang="pl-PL" dirty="0" smtClean="0"/>
          </a:p>
          <a:p>
            <a:endParaRPr lang="pl-PL" dirty="0"/>
          </a:p>
          <a:p>
            <a:r>
              <a:rPr lang="en-US" dirty="0"/>
              <a:t>Disciplining Your Child With Special </a:t>
            </a:r>
            <a:r>
              <a:rPr lang="en-US" dirty="0" smtClean="0"/>
              <a:t>Needs</a:t>
            </a:r>
            <a:r>
              <a:rPr lang="pl-PL" dirty="0" smtClean="0"/>
              <a:t> </a:t>
            </a:r>
            <a:r>
              <a:rPr lang="en-US" dirty="0" smtClean="0">
                <a:hlinkClick r:id="rId5"/>
              </a:rPr>
              <a:t>https</a:t>
            </a:r>
            <a:r>
              <a:rPr lang="en-US" dirty="0">
                <a:hlinkClick r:id="rId5"/>
              </a:rPr>
              <a:t>://</a:t>
            </a:r>
            <a:r>
              <a:rPr lang="en-US" dirty="0" smtClean="0">
                <a:hlinkClick r:id="rId5"/>
              </a:rPr>
              <a:t>www.hopkinsallchildrens.org/Patients-Families/Health-Library/HealthDocNew/Disciplining-Your-Child-With-Special-Needs</a:t>
            </a:r>
            <a:endParaRPr lang="pl-PL" dirty="0" smtClean="0"/>
          </a:p>
          <a:p>
            <a:endParaRPr lang="pl-PL" dirty="0" smtClean="0"/>
          </a:p>
          <a:p>
            <a:r>
              <a:rPr lang="en-US" dirty="0">
                <a:hlinkClick r:id="rId2"/>
              </a:rPr>
              <a:t>Positive discipline in the inclusive, learning-friendly classroom: a guide for teachers and teacher educators - UNESCO Digital Library</a:t>
            </a:r>
            <a:endParaRPr lang="en-US" dirty="0"/>
          </a:p>
          <a:p>
            <a:r>
              <a:rPr lang="en-US" dirty="0">
                <a:hlinkClick r:id="rId6"/>
              </a:rPr>
              <a:t>11 Classroom Management Strategies for Children with Special Needs (stageslearning.com)</a:t>
            </a:r>
            <a:endParaRPr lang="en-US" dirty="0"/>
          </a:p>
          <a:p>
            <a:pPr marL="0" indent="0">
              <a:buNone/>
            </a:pPr>
            <a:r>
              <a:rPr lang="en-US" dirty="0">
                <a:hlinkClick r:id="rId7"/>
              </a:rPr>
              <a:t>Positive Discipline for Kids with Special Needs | Different Dream Living</a:t>
            </a:r>
            <a:endParaRPr lang="en-US" dirty="0"/>
          </a:p>
          <a:p>
            <a:endParaRPr lang="en-US" dirty="0"/>
          </a:p>
        </p:txBody>
      </p:sp>
    </p:spTree>
    <p:extLst>
      <p:ext uri="{BB962C8B-B14F-4D97-AF65-F5344CB8AC3E}">
        <p14:creationId xmlns:p14="http://schemas.microsoft.com/office/powerpoint/2010/main" val="19985869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sp>
        <p:nvSpPr>
          <p:cNvPr id="2" name="Tytuł 1"/>
          <p:cNvSpPr txBox="1">
            <a:spLocks noGrp="1"/>
          </p:cNvSpPr>
          <p:nvPr>
            <p:ph type="title" idx="4294967295"/>
          </p:nvPr>
        </p:nvSpPr>
        <p:spPr>
          <a:xfrm>
            <a:off x="748123" y="522535"/>
            <a:ext cx="10456906" cy="6013175"/>
          </a:xfrm>
        </p:spPr>
        <p:txBody>
          <a:bodyPr>
            <a:normAutofit/>
          </a:bodyPr>
          <a:lstStyle/>
          <a:p>
            <a:pPr lvl="0" algn="ctr"/>
            <a:r>
              <a:rPr lang="pl-PL" dirty="0"/>
              <a:t>       </a:t>
            </a:r>
            <a:r>
              <a:rPr lang="pl-PL" b="1" dirty="0">
                <a:solidFill>
                  <a:srgbClr val="0070C0"/>
                </a:solidFill>
                <a:latin typeface="Calibri"/>
              </a:rPr>
              <a:t>T</a:t>
            </a:r>
            <a:r>
              <a:rPr lang="en-US" b="1" dirty="0">
                <a:solidFill>
                  <a:srgbClr val="0070C0"/>
                </a:solidFill>
                <a:latin typeface="Calibri"/>
              </a:rPr>
              <a:t>hank you for your attention</a:t>
            </a:r>
            <a:r>
              <a:rPr lang="pl-PL" b="1" dirty="0">
                <a:solidFill>
                  <a:srgbClr val="0070C0"/>
                </a:solidFill>
                <a:latin typeface="Calibri"/>
              </a:rPr>
              <a:t>! </a:t>
            </a:r>
            <a:r>
              <a:rPr lang="pl-PL" b="1" dirty="0" smtClean="0">
                <a:solidFill>
                  <a:srgbClr val="0070C0"/>
                </a:solidFill>
                <a:latin typeface="Calibri"/>
                <a:sym typeface="Wingdings" panose="05000000000000000000" pitchFamily="2" charset="2"/>
              </a:rPr>
              <a:t></a:t>
            </a:r>
            <a:r>
              <a:rPr lang="pl-PL" b="1" dirty="0">
                <a:solidFill>
                  <a:srgbClr val="0070C0"/>
                </a:solidFill>
                <a:latin typeface="Calibri"/>
              </a:rPr>
              <a:t/>
            </a:r>
            <a:br>
              <a:rPr lang="pl-PL" b="1" dirty="0">
                <a:solidFill>
                  <a:srgbClr val="0070C0"/>
                </a:solidFill>
                <a:latin typeface="Calibri"/>
              </a:rPr>
            </a:br>
            <a:r>
              <a:rPr lang="pl-PL" b="1" dirty="0">
                <a:solidFill>
                  <a:srgbClr val="0070C0"/>
                </a:solidFill>
                <a:latin typeface="Calibri"/>
              </a:rPr>
              <a:t> 		</a:t>
            </a:r>
            <a:r>
              <a:rPr lang="ka-GE" b="1" dirty="0">
                <a:solidFill>
                  <a:srgbClr val="0070C0"/>
                </a:solidFill>
                <a:latin typeface="Calibri"/>
              </a:rPr>
              <a:t>გმადლობთ ყურადღებისთვის</a:t>
            </a:r>
            <a:endParaRPr lang="pl-PL" b="1" dirty="0">
              <a:solidFill>
                <a:srgbClr val="0070C0"/>
              </a:solidFill>
              <a:latin typeface="Calibri"/>
            </a:endParaRPr>
          </a:p>
        </p:txBody>
      </p:sp>
    </p:spTree>
    <p:extLst>
      <p:ext uri="{BB962C8B-B14F-4D97-AF65-F5344CB8AC3E}">
        <p14:creationId xmlns:p14="http://schemas.microsoft.com/office/powerpoint/2010/main" val="37360123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en-US"/>
          </a:p>
        </p:txBody>
      </p:sp>
      <p:sp>
        <p:nvSpPr>
          <p:cNvPr id="3" name="Symbol zastępczy zawartości 2"/>
          <p:cNvSpPr>
            <a:spLocks noGrp="1"/>
          </p:cNvSpPr>
          <p:nvPr>
            <p:ph idx="1"/>
          </p:nvPr>
        </p:nvSpPr>
        <p:spPr/>
        <p:txBody>
          <a:bodyPr/>
          <a:lstStyle/>
          <a:p>
            <a:endParaRPr lang="en-US"/>
          </a:p>
        </p:txBody>
      </p:sp>
      <p:pic>
        <p:nvPicPr>
          <p:cNvPr id="5122" name="Picture 2" descr="Children With Special Needs: Definition and Challen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2555" y="93407"/>
            <a:ext cx="10146890" cy="6764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63587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3" name="Symbol zastępczy tekstu 2"/>
          <p:cNvSpPr>
            <a:spLocks noGrp="1"/>
          </p:cNvSpPr>
          <p:nvPr>
            <p:ph type="body" idx="1"/>
          </p:nvPr>
        </p:nvSpPr>
        <p:spPr>
          <a:xfrm>
            <a:off x="326833" y="4415777"/>
            <a:ext cx="2946326" cy="690204"/>
          </a:xfrm>
        </p:spPr>
        <p:txBody>
          <a:bodyPr>
            <a:noAutofit/>
          </a:bodyPr>
          <a:lstStyle/>
          <a:p>
            <a:r>
              <a:rPr lang="en-US" sz="4400" dirty="0">
                <a:solidFill>
                  <a:schemeClr val="accent2">
                    <a:lumMod val="75000"/>
                  </a:schemeClr>
                </a:solidFill>
                <a:effectLst>
                  <a:outerShdw blurRad="38100" dist="38100" dir="2700000" algn="tl">
                    <a:srgbClr val="000000">
                      <a:alpha val="43137"/>
                    </a:srgbClr>
                  </a:outerShdw>
                </a:effectLst>
              </a:rPr>
              <a:t>Discipline of</a:t>
            </a:r>
            <a:r>
              <a:rPr lang="pl-PL" sz="4400" dirty="0">
                <a:solidFill>
                  <a:schemeClr val="accent2">
                    <a:lumMod val="75000"/>
                  </a:schemeClr>
                </a:solidFill>
                <a:effectLst>
                  <a:outerShdw blurRad="38100" dist="38100" dir="2700000" algn="tl">
                    <a:srgbClr val="000000">
                      <a:alpha val="43137"/>
                    </a:srgbClr>
                  </a:outerShdw>
                </a:effectLst>
              </a:rPr>
              <a:t> </a:t>
            </a:r>
            <a:r>
              <a:rPr lang="en-US" sz="4400" dirty="0" smtClean="0">
                <a:solidFill>
                  <a:schemeClr val="accent2">
                    <a:lumMod val="75000"/>
                  </a:schemeClr>
                </a:solidFill>
                <a:effectLst>
                  <a:outerShdw blurRad="38100" dist="38100" dir="2700000" algn="tl">
                    <a:srgbClr val="000000">
                      <a:alpha val="43137"/>
                    </a:srgbClr>
                  </a:outerShdw>
                </a:effectLst>
              </a:rPr>
              <a:t>Students</a:t>
            </a:r>
            <a:endParaRPr lang="pl-PL" sz="4400" dirty="0" smtClean="0">
              <a:solidFill>
                <a:schemeClr val="accent2">
                  <a:lumMod val="75000"/>
                </a:schemeClr>
              </a:solidFill>
              <a:effectLst>
                <a:outerShdw blurRad="38100" dist="38100" dir="2700000" algn="tl">
                  <a:srgbClr val="000000">
                    <a:alpha val="43137"/>
                  </a:srgbClr>
                </a:outerShdw>
              </a:effectLst>
            </a:endParaRPr>
          </a:p>
          <a:p>
            <a:r>
              <a:rPr lang="pl-PL" sz="4400" dirty="0" err="1" smtClean="0">
                <a:solidFill>
                  <a:schemeClr val="accent2">
                    <a:lumMod val="75000"/>
                  </a:schemeClr>
                </a:solidFill>
                <a:effectLst>
                  <a:outerShdw blurRad="38100" dist="38100" dir="2700000" algn="tl">
                    <a:srgbClr val="000000">
                      <a:alpha val="43137"/>
                    </a:srgbClr>
                  </a:outerShdw>
                </a:effectLst>
              </a:rPr>
              <a:t>Reallity</a:t>
            </a:r>
            <a:r>
              <a:rPr lang="pl-PL" sz="4400" dirty="0" smtClean="0">
                <a:solidFill>
                  <a:schemeClr val="accent2">
                    <a:lumMod val="75000"/>
                  </a:schemeClr>
                </a:solidFill>
                <a:effectLst>
                  <a:outerShdw blurRad="38100" dist="38100" dir="2700000" algn="tl">
                    <a:srgbClr val="000000">
                      <a:alpha val="43137"/>
                    </a:srgbClr>
                  </a:outerShdw>
                </a:effectLst>
              </a:rPr>
              <a:t> </a:t>
            </a:r>
          </a:p>
          <a:p>
            <a:r>
              <a:rPr lang="pl-PL" sz="4400" dirty="0" smtClean="0">
                <a:solidFill>
                  <a:schemeClr val="accent2">
                    <a:lumMod val="75000"/>
                  </a:schemeClr>
                </a:solidFill>
                <a:effectLst>
                  <a:outerShdw blurRad="38100" dist="38100" dir="2700000" algn="tl">
                    <a:srgbClr val="000000">
                      <a:alpha val="43137"/>
                    </a:srgbClr>
                  </a:outerShdw>
                </a:effectLst>
              </a:rPr>
              <a:t>of the </a:t>
            </a:r>
            <a:r>
              <a:rPr lang="pl-PL" sz="4400" dirty="0" err="1" smtClean="0">
                <a:solidFill>
                  <a:schemeClr val="accent2">
                    <a:lumMod val="75000"/>
                  </a:schemeClr>
                </a:solidFill>
                <a:effectLst>
                  <a:outerShdw blurRad="38100" dist="38100" dir="2700000" algn="tl">
                    <a:srgbClr val="000000">
                      <a:alpha val="43137"/>
                    </a:srgbClr>
                  </a:outerShdw>
                </a:effectLst>
              </a:rPr>
              <a:t>classroom</a:t>
            </a:r>
            <a:endParaRPr lang="en-AU" sz="4400" dirty="0">
              <a:solidFill>
                <a:schemeClr val="accent2">
                  <a:lumMod val="75000"/>
                </a:schemeClr>
              </a:solidFill>
              <a:effectLst>
                <a:outerShdw blurRad="38100" dist="38100" dir="2700000" algn="tl">
                  <a:srgbClr val="000000">
                    <a:alpha val="43137"/>
                  </a:srgbClr>
                </a:outerShdw>
              </a:effectLst>
            </a:endParaRPr>
          </a:p>
        </p:txBody>
      </p:sp>
      <p:pic>
        <p:nvPicPr>
          <p:cNvPr id="1026" name="Picture 2" descr="The IDEAL School Discipline: Working Classroom Management Tips!"/>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t="4013"/>
          <a:stretch/>
        </p:blipFill>
        <p:spPr bwMode="auto">
          <a:xfrm>
            <a:off x="3273159" y="299803"/>
            <a:ext cx="8814217" cy="639339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7796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6"/>
            <a:ext cx="10515600" cy="592818"/>
          </a:xfrm>
        </p:spPr>
        <p:txBody>
          <a:bodyPr>
            <a:normAutofit fontScale="90000"/>
          </a:bodyPr>
          <a:lstStyle/>
          <a:p>
            <a:endParaRPr lang="en-AU" dirty="0">
              <a:solidFill>
                <a:srgbClr val="0070C0"/>
              </a:solidFill>
              <a:effectLst>
                <a:outerShdw blurRad="38100" dist="38100" dir="2700000" algn="tl">
                  <a:srgbClr val="000000">
                    <a:alpha val="43137"/>
                  </a:srgbClr>
                </a:outerShdw>
              </a:effectLst>
            </a:endParaRPr>
          </a:p>
        </p:txBody>
      </p:sp>
      <p:sp>
        <p:nvSpPr>
          <p:cNvPr id="4" name="Symbol zastępczy zawartości 3"/>
          <p:cNvSpPr>
            <a:spLocks noGrp="1"/>
          </p:cNvSpPr>
          <p:nvPr>
            <p:ph sz="half" idx="2"/>
          </p:nvPr>
        </p:nvSpPr>
        <p:spPr>
          <a:xfrm>
            <a:off x="839789" y="1596571"/>
            <a:ext cx="5502954" cy="4593092"/>
          </a:xfrm>
        </p:spPr>
        <p:txBody>
          <a:bodyPr>
            <a:normAutofit/>
          </a:bodyPr>
          <a:lstStyle/>
          <a:p>
            <a:endParaRPr lang="en-AU" dirty="0"/>
          </a:p>
        </p:txBody>
      </p:sp>
      <p:sp>
        <p:nvSpPr>
          <p:cNvPr id="3" name="AutoShape 2" descr="6 Ways to Maintain Classroom Discipline - wikiHow"/>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6 Ways to Maintain Classroom Discipline - wikiHow"/>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4" name="Picture 6" descr="7 Classroom Management Mistakes—and the Research on How to Fix Them |  Edutopia"/>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1" y="404690"/>
            <a:ext cx="7346197" cy="62312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Prostokąt 5"/>
          <p:cNvSpPr/>
          <p:nvPr/>
        </p:nvSpPr>
        <p:spPr>
          <a:xfrm>
            <a:off x="1779437" y="1296489"/>
            <a:ext cx="4693073" cy="600164"/>
          </a:xfrm>
          <a:prstGeom prst="rect">
            <a:avLst/>
          </a:prstGeom>
        </p:spPr>
        <p:txBody>
          <a:bodyPr wrap="square">
            <a:spAutoFit/>
          </a:bodyPr>
          <a:lstStyle/>
          <a:p>
            <a:r>
              <a:rPr lang="en-US" sz="3300" dirty="0" smtClean="0">
                <a:solidFill>
                  <a:schemeClr val="accent2">
                    <a:lumMod val="75000"/>
                  </a:schemeClr>
                </a:solidFill>
                <a:effectLst>
                  <a:outerShdw blurRad="38100" dist="38100" dir="2700000" algn="tl">
                    <a:srgbClr val="000000">
                      <a:alpha val="43137"/>
                    </a:srgbClr>
                  </a:outerShdw>
                </a:effectLst>
              </a:rPr>
              <a:t>Discipline of</a:t>
            </a:r>
            <a:r>
              <a:rPr lang="pl-PL" sz="3300" dirty="0" smtClean="0">
                <a:solidFill>
                  <a:schemeClr val="accent2">
                    <a:lumMod val="75000"/>
                  </a:schemeClr>
                </a:solidFill>
                <a:effectLst>
                  <a:outerShdw blurRad="38100" dist="38100" dir="2700000" algn="tl">
                    <a:srgbClr val="000000">
                      <a:alpha val="43137"/>
                    </a:srgbClr>
                  </a:outerShdw>
                </a:effectLst>
              </a:rPr>
              <a:t> </a:t>
            </a:r>
            <a:r>
              <a:rPr lang="en-US" sz="3300" dirty="0" smtClean="0">
                <a:solidFill>
                  <a:schemeClr val="accent2">
                    <a:lumMod val="75000"/>
                  </a:schemeClr>
                </a:solidFill>
                <a:effectLst>
                  <a:outerShdw blurRad="38100" dist="38100" dir="2700000" algn="tl">
                    <a:srgbClr val="000000">
                      <a:alpha val="43137"/>
                    </a:srgbClr>
                  </a:outerShdw>
                </a:effectLst>
              </a:rPr>
              <a:t>Students</a:t>
            </a:r>
            <a:endParaRPr lang="en-AU" sz="3300" dirty="0">
              <a:solidFill>
                <a:schemeClr val="accent2">
                  <a:lumMod val="75000"/>
                </a:schemeClr>
              </a:solidFill>
              <a:effectLst>
                <a:outerShdw blurRad="38100" dist="38100" dir="2700000" algn="tl">
                  <a:srgbClr val="000000">
                    <a:alpha val="43137"/>
                  </a:srgbClr>
                </a:outerShdw>
              </a:effectLst>
            </a:endParaRPr>
          </a:p>
        </p:txBody>
      </p:sp>
      <p:sp>
        <p:nvSpPr>
          <p:cNvPr id="7" name="Prostokąt 6"/>
          <p:cNvSpPr/>
          <p:nvPr/>
        </p:nvSpPr>
        <p:spPr>
          <a:xfrm>
            <a:off x="6943240" y="331178"/>
            <a:ext cx="5114441" cy="6093976"/>
          </a:xfrm>
          <a:prstGeom prst="rect">
            <a:avLst/>
          </a:prstGeom>
        </p:spPr>
        <p:txBody>
          <a:bodyPr wrap="square">
            <a:spAutoFit/>
          </a:bodyPr>
          <a:lstStyle/>
          <a:p>
            <a:pPr marL="457200" indent="-457200" fontAlgn="base">
              <a:buFont typeface="Wingdings" panose="05000000000000000000" pitchFamily="2" charset="2"/>
              <a:buChar char="q"/>
            </a:pPr>
            <a:r>
              <a:rPr lang="pl-PL" sz="3000" b="1" dirty="0" smtClean="0">
                <a:solidFill>
                  <a:srgbClr val="000000"/>
                </a:solidFill>
                <a:latin typeface="helvetica" panose="020B0604020202020204" pitchFamily="34" charset="0"/>
              </a:rPr>
              <a:t>GOALS</a:t>
            </a:r>
            <a:r>
              <a:rPr lang="pl-PL" sz="3000" dirty="0" smtClean="0">
                <a:solidFill>
                  <a:srgbClr val="000000"/>
                </a:solidFill>
                <a:latin typeface="helvetica" panose="020B0604020202020204" pitchFamily="34" charset="0"/>
              </a:rPr>
              <a:t/>
            </a:r>
            <a:br>
              <a:rPr lang="pl-PL" sz="3000" dirty="0" smtClean="0">
                <a:solidFill>
                  <a:srgbClr val="000000"/>
                </a:solidFill>
                <a:latin typeface="helvetica" panose="020B0604020202020204" pitchFamily="34" charset="0"/>
              </a:rPr>
            </a:br>
            <a:r>
              <a:rPr lang="pl-PL" sz="3000" dirty="0" smtClean="0">
                <a:solidFill>
                  <a:srgbClr val="000000"/>
                </a:solidFill>
                <a:latin typeface="helvetica" panose="020B0604020202020204" pitchFamily="34" charset="0"/>
              </a:rPr>
              <a:t/>
            </a:r>
            <a:br>
              <a:rPr lang="pl-PL" sz="3000" dirty="0" smtClean="0">
                <a:solidFill>
                  <a:srgbClr val="000000"/>
                </a:solidFill>
                <a:latin typeface="helvetica" panose="020B0604020202020204" pitchFamily="34" charset="0"/>
              </a:rPr>
            </a:br>
            <a:r>
              <a:rPr lang="pl-PL" sz="3000" dirty="0">
                <a:solidFill>
                  <a:srgbClr val="000000"/>
                </a:solidFill>
                <a:latin typeface="helvetica" panose="020B0604020202020204" pitchFamily="34" charset="0"/>
              </a:rPr>
              <a:t>U</a:t>
            </a:r>
            <a:r>
              <a:rPr lang="en-US" sz="3000" dirty="0" err="1" smtClean="0">
                <a:solidFill>
                  <a:srgbClr val="000000"/>
                </a:solidFill>
                <a:latin typeface="helvetica" panose="020B0604020202020204" pitchFamily="34" charset="0"/>
              </a:rPr>
              <a:t>nderstand</a:t>
            </a:r>
            <a:r>
              <a:rPr lang="en-US" sz="3000" dirty="0" smtClean="0">
                <a:solidFill>
                  <a:srgbClr val="000000"/>
                </a:solidFill>
                <a:latin typeface="helvetica" panose="020B0604020202020204" pitchFamily="34" charset="0"/>
              </a:rPr>
              <a:t> the meanings of the behaviors,</a:t>
            </a:r>
            <a:endParaRPr lang="pl-PL" sz="3000" dirty="0" smtClean="0">
              <a:solidFill>
                <a:srgbClr val="000000"/>
              </a:solidFill>
              <a:latin typeface="helvetica" panose="020B0604020202020204" pitchFamily="34" charset="0"/>
            </a:endParaRPr>
          </a:p>
          <a:p>
            <a:pPr fontAlgn="base"/>
            <a:endParaRPr lang="en-US" sz="3000" dirty="0" smtClean="0">
              <a:solidFill>
                <a:srgbClr val="000000"/>
              </a:solidFill>
              <a:latin typeface="helvetica" panose="020B0604020202020204" pitchFamily="34" charset="0"/>
            </a:endParaRPr>
          </a:p>
          <a:p>
            <a:pPr marL="457200" indent="-457200" fontAlgn="base">
              <a:buFont typeface="Wingdings" panose="05000000000000000000" pitchFamily="2" charset="2"/>
              <a:buChar char="q"/>
            </a:pPr>
            <a:r>
              <a:rPr lang="en-US" sz="3000" dirty="0" smtClean="0">
                <a:solidFill>
                  <a:srgbClr val="000000"/>
                </a:solidFill>
                <a:latin typeface="helvetica" panose="020B0604020202020204" pitchFamily="34" charset="0"/>
              </a:rPr>
              <a:t>Understand what might cause the behaviors to happen, </a:t>
            </a:r>
            <a:endParaRPr lang="pl-PL" sz="3000" dirty="0" smtClean="0">
              <a:solidFill>
                <a:srgbClr val="000000"/>
              </a:solidFill>
              <a:latin typeface="helvetica" panose="020B0604020202020204" pitchFamily="34" charset="0"/>
            </a:endParaRPr>
          </a:p>
          <a:p>
            <a:pPr marL="457200" indent="-457200" fontAlgn="base">
              <a:buFont typeface="Wingdings" panose="05000000000000000000" pitchFamily="2" charset="2"/>
              <a:buChar char="q"/>
            </a:pPr>
            <a:endParaRPr lang="en-US" sz="3000" dirty="0" smtClean="0">
              <a:solidFill>
                <a:srgbClr val="000000"/>
              </a:solidFill>
              <a:latin typeface="helvetica" panose="020B0604020202020204" pitchFamily="34" charset="0"/>
            </a:endParaRPr>
          </a:p>
          <a:p>
            <a:pPr marL="457200" indent="-457200" fontAlgn="base">
              <a:buFont typeface="Wingdings" panose="05000000000000000000" pitchFamily="2" charset="2"/>
              <a:buChar char="q"/>
            </a:pPr>
            <a:r>
              <a:rPr lang="en-US" sz="3000" dirty="0" smtClean="0">
                <a:solidFill>
                  <a:srgbClr val="000000"/>
                </a:solidFill>
                <a:latin typeface="helvetica" panose="020B0604020202020204" pitchFamily="34" charset="0"/>
              </a:rPr>
              <a:t>Understand how to respond to the behavior so the child can learn a better behavior.</a:t>
            </a:r>
            <a:endParaRPr lang="en-US" sz="3000" b="0" i="0" dirty="0">
              <a:solidFill>
                <a:srgbClr val="000000"/>
              </a:solidFill>
              <a:effectLst/>
              <a:latin typeface="helvetica" panose="020B0604020202020204" pitchFamily="34" charset="0"/>
            </a:endParaRPr>
          </a:p>
        </p:txBody>
      </p:sp>
    </p:spTree>
    <p:extLst>
      <p:ext uri="{BB962C8B-B14F-4D97-AF65-F5344CB8AC3E}">
        <p14:creationId xmlns:p14="http://schemas.microsoft.com/office/powerpoint/2010/main" val="4950950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en-US"/>
          </a:p>
        </p:txBody>
      </p:sp>
      <p:sp>
        <p:nvSpPr>
          <p:cNvPr id="3" name="Symbol zastępczy tekstu 2"/>
          <p:cNvSpPr>
            <a:spLocks noGrp="1"/>
          </p:cNvSpPr>
          <p:nvPr>
            <p:ph type="body" idx="1"/>
          </p:nvPr>
        </p:nvSpPr>
        <p:spPr/>
        <p:txBody>
          <a:bodyPr/>
          <a:lstStyle/>
          <a:p>
            <a:endParaRPr lang="en-US"/>
          </a:p>
        </p:txBody>
      </p:sp>
      <p:sp>
        <p:nvSpPr>
          <p:cNvPr id="4" name="Symbol zastępczy zawartości 3"/>
          <p:cNvSpPr>
            <a:spLocks noGrp="1"/>
          </p:cNvSpPr>
          <p:nvPr>
            <p:ph sz="half" idx="2"/>
          </p:nvPr>
        </p:nvSpPr>
        <p:spPr/>
        <p:txBody>
          <a:bodyPr/>
          <a:lstStyle/>
          <a:p>
            <a:endParaRPr lang="en-US"/>
          </a:p>
        </p:txBody>
      </p:sp>
      <p:sp>
        <p:nvSpPr>
          <p:cNvPr id="5" name="Symbol zastępczy tekstu 4"/>
          <p:cNvSpPr>
            <a:spLocks noGrp="1"/>
          </p:cNvSpPr>
          <p:nvPr>
            <p:ph type="body" sz="quarter" idx="3"/>
          </p:nvPr>
        </p:nvSpPr>
        <p:spPr/>
        <p:txBody>
          <a:bodyPr/>
          <a:lstStyle/>
          <a:p>
            <a:endParaRPr lang="en-US"/>
          </a:p>
        </p:txBody>
      </p:sp>
      <p:sp>
        <p:nvSpPr>
          <p:cNvPr id="6" name="Symbol zastępczy zawartości 5"/>
          <p:cNvSpPr>
            <a:spLocks noGrp="1"/>
          </p:cNvSpPr>
          <p:nvPr>
            <p:ph sz="quarter" idx="4"/>
          </p:nvPr>
        </p:nvSpPr>
        <p:spPr/>
        <p:txBody>
          <a:bodyPr/>
          <a:lstStyle/>
          <a:p>
            <a:endParaRPr lang="en-US"/>
          </a:p>
        </p:txBody>
      </p:sp>
      <p:pic>
        <p:nvPicPr>
          <p:cNvPr id="4098" name="Picture 2" descr="Positive Discipline for Children with Special Needs: Raising and Teaching  All Children to Become Resilient, Responsible, and Respectful: Nelsen,  Jane, Foster, Steven, Raphael, Arlene: 9780307589828: Books: Amazon.co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2918" y="365125"/>
            <a:ext cx="5179082" cy="649287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The Components Needed to Eliminate Disproportionate School Discipline  Referrals and Suspensions for Students of Color Do Not Require Anti-Bias  Training (Part II) - Project ACHIEVE"/>
          <p:cNvPicPr>
            <a:picLocks noChangeAspect="1" noChangeArrowheads="1"/>
          </p:cNvPicPr>
          <p:nvPr/>
        </p:nvPicPr>
        <p:blipFill rotWithShape="1">
          <a:blip r:embed="rId3">
            <a:extLst>
              <a:ext uri="{28A0092B-C50C-407E-A947-70E740481C1C}">
                <a14:useLocalDpi xmlns:a14="http://schemas.microsoft.com/office/drawing/2010/main" val="0"/>
              </a:ext>
            </a:extLst>
          </a:blip>
          <a:srcRect l="4609" t="2341" r="3864" b="7713"/>
          <a:stretch/>
        </p:blipFill>
        <p:spPr bwMode="auto">
          <a:xfrm>
            <a:off x="135924" y="953724"/>
            <a:ext cx="6986105" cy="5149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523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2217844" y="343361"/>
            <a:ext cx="11226195" cy="788015"/>
          </a:xfrm>
        </p:spPr>
        <p:txBody>
          <a:bodyPr>
            <a:normAutofit/>
          </a:bodyPr>
          <a:lstStyle/>
          <a:p>
            <a:r>
              <a:rPr lang="pl-PL" dirty="0" err="1" smtClean="0">
                <a:solidFill>
                  <a:srgbClr val="0070C0"/>
                </a:solidFill>
                <a:effectLst>
                  <a:outerShdw blurRad="38100" dist="38100" dir="2700000" algn="tl">
                    <a:srgbClr val="000000">
                      <a:alpha val="43137"/>
                    </a:srgbClr>
                  </a:outerShdw>
                </a:effectLst>
                <a:latin typeface="+mn-lt"/>
              </a:rPr>
              <a:t>Classroom</a:t>
            </a:r>
            <a:r>
              <a:rPr lang="pl-PL" dirty="0" smtClean="0">
                <a:solidFill>
                  <a:srgbClr val="0070C0"/>
                </a:solidFill>
                <a:effectLst>
                  <a:outerShdw blurRad="38100" dist="38100" dir="2700000" algn="tl">
                    <a:srgbClr val="000000">
                      <a:alpha val="43137"/>
                    </a:srgbClr>
                  </a:outerShdw>
                </a:effectLst>
                <a:latin typeface="+mn-lt"/>
              </a:rPr>
              <a:t> Management</a:t>
            </a:r>
            <a:endParaRPr lang="en-AU" dirty="0">
              <a:solidFill>
                <a:srgbClr val="0070C0"/>
              </a:solidFill>
              <a:effectLst>
                <a:outerShdw blurRad="38100" dist="38100" dir="2700000" algn="tl">
                  <a:srgbClr val="000000">
                    <a:alpha val="43137"/>
                  </a:srgbClr>
                </a:outerShdw>
              </a:effectLst>
              <a:latin typeface="+mn-lt"/>
            </a:endParaRPr>
          </a:p>
        </p:txBody>
      </p:sp>
      <p:sp>
        <p:nvSpPr>
          <p:cNvPr id="3" name="Symbol zastępczy zawartości 2"/>
          <p:cNvSpPr>
            <a:spLocks noGrp="1"/>
          </p:cNvSpPr>
          <p:nvPr>
            <p:ph idx="1"/>
          </p:nvPr>
        </p:nvSpPr>
        <p:spPr>
          <a:xfrm>
            <a:off x="158646" y="1259174"/>
            <a:ext cx="6991662" cy="4799482"/>
          </a:xfrm>
        </p:spPr>
        <p:txBody>
          <a:bodyPr>
            <a:noAutofit/>
          </a:bodyPr>
          <a:lstStyle/>
          <a:p>
            <a:pPr marL="0" indent="0">
              <a:buNone/>
            </a:pPr>
            <a:r>
              <a:rPr lang="en-US" sz="2500" dirty="0"/>
              <a:t>Making the Learning Environment Comfortable Have you ever been in a crowded room, either crowded with many people or with many objects, like furniture? </a:t>
            </a:r>
            <a:endParaRPr lang="pl-PL" sz="2500" dirty="0" smtClean="0"/>
          </a:p>
          <a:p>
            <a:pPr marL="0" indent="0">
              <a:buNone/>
            </a:pPr>
            <a:r>
              <a:rPr lang="en-US" sz="2500" b="1" dirty="0" smtClean="0"/>
              <a:t>How </a:t>
            </a:r>
            <a:r>
              <a:rPr lang="en-US" sz="2500" b="1" dirty="0"/>
              <a:t>did you feel at first?</a:t>
            </a:r>
            <a:r>
              <a:rPr lang="en-US" sz="2500" dirty="0"/>
              <a:t> After a while, did your feelings change? </a:t>
            </a:r>
            <a:endParaRPr lang="pl-PL" sz="2500" dirty="0" smtClean="0"/>
          </a:p>
          <a:p>
            <a:pPr marL="0" indent="0">
              <a:buNone/>
            </a:pPr>
            <a:r>
              <a:rPr lang="en-US" sz="2500" dirty="0" smtClean="0"/>
              <a:t>Upon </a:t>
            </a:r>
            <a:r>
              <a:rPr lang="en-US" sz="2500" dirty="0"/>
              <a:t>entering the room, many of us might have been initially surprised, but when we had to start actually working in the room and interacting with others, we may have begun to have negative feelings. </a:t>
            </a:r>
            <a:endParaRPr lang="pl-PL" sz="2500" dirty="0" smtClean="0"/>
          </a:p>
          <a:p>
            <a:pPr marL="0" indent="0">
              <a:buNone/>
            </a:pPr>
            <a:r>
              <a:rPr lang="en-US" sz="2500" dirty="0" smtClean="0"/>
              <a:t>We </a:t>
            </a:r>
            <a:r>
              <a:rPr lang="en-US" sz="2500" dirty="0"/>
              <a:t>may become frustrated or angry, or we may retreat to a corner and try to avoid others or avoid falling over or bumping into the many objects in the room. </a:t>
            </a:r>
            <a:endParaRPr lang="pl-PL" sz="2500" dirty="0" smtClean="0"/>
          </a:p>
        </p:txBody>
      </p:sp>
      <p:sp>
        <p:nvSpPr>
          <p:cNvPr id="4" name="Prostokąt 3"/>
          <p:cNvSpPr/>
          <p:nvPr/>
        </p:nvSpPr>
        <p:spPr>
          <a:xfrm>
            <a:off x="7335187" y="1259174"/>
            <a:ext cx="4856813" cy="5093702"/>
          </a:xfrm>
          <a:prstGeom prst="rect">
            <a:avLst/>
          </a:prstGeom>
        </p:spPr>
        <p:txBody>
          <a:bodyPr wrap="square">
            <a:spAutoFit/>
          </a:bodyPr>
          <a:lstStyle/>
          <a:p>
            <a:endParaRPr lang="pl-PL" sz="2500" dirty="0"/>
          </a:p>
          <a:p>
            <a:r>
              <a:rPr lang="en-US" sz="2500" dirty="0"/>
              <a:t>In classrooms where the physical space is not managed well, our students may also have these same feelings</a:t>
            </a:r>
            <a:r>
              <a:rPr lang="en-US" sz="2500" dirty="0" smtClean="0"/>
              <a:t>.</a:t>
            </a:r>
            <a:endParaRPr lang="pl-PL" sz="2500" dirty="0" smtClean="0"/>
          </a:p>
          <a:p>
            <a:r>
              <a:rPr lang="en-US" sz="2500" dirty="0" smtClean="0"/>
              <a:t> </a:t>
            </a:r>
            <a:r>
              <a:rPr lang="en-US" sz="2500" dirty="0"/>
              <a:t>They may misbehave as a reaction to their being frustrated or fearful</a:t>
            </a:r>
            <a:r>
              <a:rPr lang="en-US" sz="2500" dirty="0" smtClean="0"/>
              <a:t>.</a:t>
            </a:r>
            <a:endParaRPr lang="pl-PL" sz="2500" dirty="0" smtClean="0"/>
          </a:p>
          <a:p>
            <a:endParaRPr lang="pl-PL" sz="2500" dirty="0"/>
          </a:p>
          <a:p>
            <a:r>
              <a:rPr lang="en-US" sz="2500" dirty="0" smtClean="0"/>
              <a:t> </a:t>
            </a:r>
            <a:r>
              <a:rPr lang="en-US" sz="2500" b="1" dirty="0"/>
              <a:t>A well-planned classroom space, therefore, can help us to prevent </a:t>
            </a:r>
            <a:r>
              <a:rPr lang="en-US" sz="2500" b="1" dirty="0" err="1"/>
              <a:t>misbehaviours</a:t>
            </a:r>
            <a:r>
              <a:rPr lang="en-US" sz="2500" b="1" dirty="0"/>
              <a:t> that might arise. </a:t>
            </a:r>
            <a:endParaRPr lang="pl-PL" sz="2500" b="1" dirty="0" smtClean="0"/>
          </a:p>
          <a:p>
            <a:r>
              <a:rPr lang="en-US" sz="2500" b="1" dirty="0" smtClean="0"/>
              <a:t>It </a:t>
            </a:r>
            <a:r>
              <a:rPr lang="en-US" sz="2500" b="1" dirty="0"/>
              <a:t>also greatly affects what can be accomplished during a lesson.</a:t>
            </a:r>
            <a:endParaRPr lang="en-AU" sz="2500" b="1" dirty="0"/>
          </a:p>
        </p:txBody>
      </p:sp>
    </p:spTree>
    <p:extLst>
      <p:ext uri="{BB962C8B-B14F-4D97-AF65-F5344CB8AC3E}">
        <p14:creationId xmlns:p14="http://schemas.microsoft.com/office/powerpoint/2010/main" val="42519265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838200" y="365126"/>
            <a:ext cx="10515600" cy="723446"/>
          </a:xfrm>
        </p:spPr>
        <p:txBody>
          <a:bodyPr/>
          <a:lstStyle/>
          <a:p>
            <a:r>
              <a:rPr lang="pl-PL" dirty="0" err="1" smtClean="0">
                <a:solidFill>
                  <a:srgbClr val="0070C0"/>
                </a:solidFill>
                <a:effectLst>
                  <a:outerShdw blurRad="38100" dist="38100" dir="2700000" algn="tl">
                    <a:srgbClr val="000000">
                      <a:alpha val="43137"/>
                    </a:srgbClr>
                  </a:outerShdw>
                </a:effectLst>
              </a:rPr>
              <a:t>Classroom</a:t>
            </a:r>
            <a:r>
              <a:rPr lang="pl-PL" dirty="0" smtClean="0">
                <a:solidFill>
                  <a:srgbClr val="0070C0"/>
                </a:solidFill>
                <a:effectLst>
                  <a:outerShdw blurRad="38100" dist="38100" dir="2700000" algn="tl">
                    <a:srgbClr val="000000">
                      <a:alpha val="43137"/>
                    </a:srgbClr>
                  </a:outerShdw>
                </a:effectLst>
              </a:rPr>
              <a:t> Management</a:t>
            </a:r>
            <a:endParaRPr lang="en-AU" dirty="0">
              <a:solidFill>
                <a:srgbClr val="0070C0"/>
              </a:solidFill>
              <a:effectLst>
                <a:outerShdw blurRad="38100" dist="38100" dir="2700000" algn="tl">
                  <a:srgbClr val="000000">
                    <a:alpha val="43137"/>
                  </a:srgbClr>
                </a:outerShdw>
              </a:effectLst>
            </a:endParaRPr>
          </a:p>
        </p:txBody>
      </p:sp>
      <p:sp>
        <p:nvSpPr>
          <p:cNvPr id="3" name="Symbol zastępczy zawartości 2"/>
          <p:cNvSpPr>
            <a:spLocks noGrp="1"/>
          </p:cNvSpPr>
          <p:nvPr>
            <p:ph idx="1"/>
          </p:nvPr>
        </p:nvSpPr>
        <p:spPr>
          <a:xfrm>
            <a:off x="345831" y="1517524"/>
            <a:ext cx="4346090" cy="4406220"/>
          </a:xfrm>
        </p:spPr>
        <p:txBody>
          <a:bodyPr/>
          <a:lstStyle/>
          <a:p>
            <a:pPr marL="0" indent="0">
              <a:buNone/>
            </a:pPr>
            <a:r>
              <a:rPr lang="en-US" dirty="0"/>
              <a:t>For many teachers, </a:t>
            </a:r>
            <a:r>
              <a:rPr lang="en-US" dirty="0" smtClean="0"/>
              <a:t>work </a:t>
            </a:r>
            <a:r>
              <a:rPr lang="en-US" dirty="0"/>
              <a:t>with young </a:t>
            </a:r>
            <a:r>
              <a:rPr lang="en-US" dirty="0" smtClean="0"/>
              <a:t>people</a:t>
            </a:r>
            <a:r>
              <a:rPr lang="pl-PL" dirty="0" smtClean="0"/>
              <a:t> with SPE</a:t>
            </a:r>
            <a:r>
              <a:rPr lang="en-US" dirty="0" smtClean="0"/>
              <a:t> </a:t>
            </a:r>
            <a:r>
              <a:rPr lang="en-US" dirty="0"/>
              <a:t>is associated </a:t>
            </a:r>
            <a:r>
              <a:rPr lang="en-US" dirty="0" smtClean="0"/>
              <a:t>with </a:t>
            </a:r>
            <a:r>
              <a:rPr lang="en-US" dirty="0"/>
              <a:t>a kind of struggle </a:t>
            </a:r>
            <a:endParaRPr lang="pl-PL" dirty="0" smtClean="0"/>
          </a:p>
          <a:p>
            <a:pPr marL="0" indent="0">
              <a:buNone/>
            </a:pPr>
            <a:r>
              <a:rPr lang="en-US" dirty="0" smtClean="0"/>
              <a:t>- </a:t>
            </a:r>
            <a:r>
              <a:rPr lang="en-US" dirty="0"/>
              <a:t>a struggle for attention, appropriate </a:t>
            </a:r>
            <a:r>
              <a:rPr lang="en-US" dirty="0" err="1"/>
              <a:t>behaviour</a:t>
            </a:r>
            <a:r>
              <a:rPr lang="en-US" dirty="0"/>
              <a:t> or for students to fulfil their school responsibilities. </a:t>
            </a:r>
            <a:endParaRPr lang="en-AU" dirty="0"/>
          </a:p>
        </p:txBody>
      </p:sp>
      <p:pic>
        <p:nvPicPr>
          <p:cNvPr id="3074" name="Picture 2" descr="Classroom Management Stategies - pedagogiayandragogia2016"/>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4811151" y="1343525"/>
            <a:ext cx="7006883" cy="526065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861804"/>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820</TotalTime>
  <Words>3556</Words>
  <Application>Microsoft Office PowerPoint</Application>
  <PresentationFormat>Widescreen</PresentationFormat>
  <Paragraphs>209</Paragraphs>
  <Slides>37</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37</vt:i4>
      </vt:variant>
    </vt:vector>
  </HeadingPairs>
  <TitlesOfParts>
    <vt:vector size="49" baseType="lpstr">
      <vt:lpstr>Aharoni</vt:lpstr>
      <vt:lpstr>Andale Sans UI</vt:lpstr>
      <vt:lpstr>-apple-system</vt:lpstr>
      <vt:lpstr>Arial</vt:lpstr>
      <vt:lpstr>Arial Black</vt:lpstr>
      <vt:lpstr>Calibri</vt:lpstr>
      <vt:lpstr>Calibri Light</vt:lpstr>
      <vt:lpstr>helvetica</vt:lpstr>
      <vt:lpstr>Tahoma</vt:lpstr>
      <vt:lpstr>Times New Roman</vt:lpstr>
      <vt:lpstr>Wingdings</vt:lpstr>
      <vt:lpstr>Motyw pakietu Office</vt:lpstr>
      <vt:lpstr>Discipline of Students  With Special Needs</vt:lpstr>
      <vt:lpstr>DISCIPLINE?</vt:lpstr>
      <vt:lpstr>DISCIPLINE</vt:lpstr>
      <vt:lpstr>PowerPoint Presentation</vt:lpstr>
      <vt:lpstr>PowerPoint Presentation</vt:lpstr>
      <vt:lpstr>PowerPoint Presentation</vt:lpstr>
      <vt:lpstr>PowerPoint Presentation</vt:lpstr>
      <vt:lpstr>Classroom Management</vt:lpstr>
      <vt:lpstr>Classroom Management</vt:lpstr>
      <vt:lpstr>Here are some things to think about as you and your students organize your classroom space. This list is not exhaustive. Can you think of other items?</vt:lpstr>
      <vt:lpstr>Here are some things to think about as you and your students organize your classroom space.</vt:lpstr>
      <vt:lpstr>Here are some things to think about as you and your students organize your classroom space.</vt:lpstr>
      <vt:lpstr>Here are some things to think about as you and your students organize your classroom space.</vt:lpstr>
      <vt:lpstr>Here are some things to think about as you and your students organize your classroom space.</vt:lpstr>
      <vt:lpstr>Here are some things to think about as you and your students organize your classroom space.</vt:lpstr>
      <vt:lpstr>Here are some things to think about as you and your students organize your classroom space.</vt:lpstr>
      <vt:lpstr>Here are some things to think about as you and your students organize your classroom space.</vt:lpstr>
      <vt:lpstr>Remember </vt:lpstr>
      <vt:lpstr>HERE ARE SOME STRATEGIES TO HELP DISCIPLINE A CHILD WHO HAS SPECIAL NEEDS </vt:lpstr>
      <vt:lpstr>Encouragement Strategies </vt:lpstr>
      <vt:lpstr>Encouragement Strategies</vt:lpstr>
      <vt:lpstr>Encouragement Strategies</vt:lpstr>
      <vt:lpstr>Be Consistent </vt:lpstr>
      <vt:lpstr>Learn About  Child's with SPE Condition </vt:lpstr>
      <vt:lpstr>Defining Expectations </vt:lpstr>
      <vt:lpstr>Use Rewards and Consequences </vt:lpstr>
      <vt:lpstr>Use Clear and Simple Messages </vt:lpstr>
      <vt:lpstr>Offer Praise </vt:lpstr>
      <vt:lpstr>Establish a Routine </vt:lpstr>
      <vt:lpstr>Make accommodations for the student to lessen his frustration or difficulties</vt:lpstr>
      <vt:lpstr>Help the student blend in with other students</vt:lpstr>
      <vt:lpstr>Find opportunities to praise the student</vt:lpstr>
      <vt:lpstr>Believe in every student with SPE </vt:lpstr>
      <vt:lpstr>Have Confidence in Your Abilities </vt:lpstr>
      <vt:lpstr>PowerPoint Presentation</vt:lpstr>
      <vt:lpstr>Sources</vt:lpstr>
      <vt:lpstr>       Thank you for your attention!     გმადლობთ ყურადღებისთვის</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students  with Autism</dc:title>
  <dc:creator>Monika</dc:creator>
  <cp:lastModifiedBy>Tamar Makharadze</cp:lastModifiedBy>
  <cp:revision>66</cp:revision>
  <dcterms:created xsi:type="dcterms:W3CDTF">2022-05-13T16:59:35Z</dcterms:created>
  <dcterms:modified xsi:type="dcterms:W3CDTF">2022-10-18T08:16:42Z</dcterms:modified>
</cp:coreProperties>
</file>